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1" r:id="rId15"/>
    <p:sldId id="270" r:id="rId16"/>
    <p:sldId id="272" r:id="rId17"/>
    <p:sldId id="273" r:id="rId18"/>
    <p:sldId id="277" r:id="rId19"/>
    <p:sldId id="278" r:id="rId20"/>
    <p:sldId id="275" r:id="rId21"/>
    <p:sldId id="276" r:id="rId22"/>
    <p:sldId id="279" r:id="rId23"/>
    <p:sldId id="280" r:id="rId24"/>
    <p:sldId id="269" r:id="rId25"/>
    <p:sldId id="274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1582F-E7C9-4EE0-B559-59BF606794A9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FA676-0AEC-42EC-A007-3E89DFF6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4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76-0AEC-42EC-A007-3E89DFF601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5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B5B8-E6A4-E135-31A8-39A48AAA2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BCB0D-A761-0280-48C9-A742CA31B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6D942-B9E6-07A0-EFC1-DD1C9239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15D7B-B71A-E02F-9621-288D7AC7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4A8C1-CC33-20CF-AB4A-00D75AA1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3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8E370-9D61-A7B6-0A72-49DBAA07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38DD3-4144-37E4-48AF-13A7A28F8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4AEE7-8BFF-3073-3236-0595B7F6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C8E42-2F86-4CD5-388A-33CBBE714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C54DE-D493-88C2-B309-D0FE275B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B0D824-21E4-5F01-C6CA-89D52CC54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733A3-DC7F-8FF2-19E8-0F047C6C3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8F7D-CAED-4A7E-B4A1-91A1D078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E089A-D305-CE1C-7649-FAF813E6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903D2-B87D-259B-DB5D-D6AFE5078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7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A299A-F3D2-698E-4AFD-5C8182F2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4BCA2-043E-86FC-CC78-DCAF80698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34D07-965E-7837-79FD-D1E06C7D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79C2C-2274-E91C-32A0-5E670228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6AC2-D85F-3C43-266A-E2EA2A60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8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2903-377A-8EE3-1D7B-2A516BB9D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D32B4-26EA-2744-FE60-89E42CCB5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80AEA-C967-60D2-48DE-38678A379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960BC-8E77-7FF6-73BB-C32C214E7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38DB0-E1ED-DD0C-E490-A2FEE22E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6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9E90-5AF4-AB14-4089-2B5EA3B5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4EADA-E77E-DEEB-496A-BF46D50B2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593D1-EF2B-EAE0-3FA4-6099DC3B7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370B2-A3F0-7FC3-B20A-B51376F1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8E473-371C-0668-0403-745428420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DA553-350C-D6A3-DD66-6CA71A45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6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6E2C-ED77-C4EB-6D8A-B825100AA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19AD2-F42B-BA07-062E-232A7DFF6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54289-41E6-0C70-020D-0286C225B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FCD266-9D58-4D32-66BF-5D29A6573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57D1C-FC54-0646-DD72-FCCF691D6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08113B-A943-CA16-A7A9-6DEFB206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114EF6-23E8-7249-14F8-7FFC601A5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DDC6D-2C4C-B8FA-65D0-9D04C0C30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05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BE08-4AF0-29FC-302B-D50ADA82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8ED7F-1D88-E80E-050D-1E47CD99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80C35-C359-62FA-7DCE-7A08FBE0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78EB2-2C8F-86CA-59E4-78BFFDBC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79AF9C-7CBE-342E-FC68-E5D15C32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F4DDB-8D99-4645-1B96-C7DEBF84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EB76E-49FF-609B-4355-9312D4B8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4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6B47-5896-6D3E-6768-80091C41C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5F60-99A8-EBA6-38A9-FBBE3045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2DEC6-9309-FD56-F11A-356438B87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A9F29-5645-BEC6-C623-DD60073F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62C62-8F9B-6FCA-DAB0-9F9B960A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46291-F37C-B379-DA9E-8AE4082D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7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0FB1-0E45-6EB9-1225-D02826EAB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BD0395-7EEF-0B6A-8584-7E75ACC24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220D7-7C0F-C47C-D1A4-657B25112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5DD8D-6905-9F80-5C0A-CEF23497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EC060-7910-656B-1580-E54990863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3CA2E-E7E3-8138-696F-990AC2A9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0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22D953-F596-4A8A-52A1-48433A6F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118B7-5244-E24D-B098-B5E43130A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85D8A-4BB7-4362-F65C-074B2B74C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0C17E-0164-4873-B5F2-AD094BFCB048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144CE-AA61-32A7-B646-0A5B56B72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00DF2-F458-3C7A-61CB-8ADB8FA34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D3886-EFD1-427E-B723-BCA7CD6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6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A4rcxW_oFU" TargetMode="Externa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3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7xtS0w_-6Uo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05D7E9-F443-17D3-6AFE-14365964D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65" y="1803306"/>
            <a:ext cx="6096000" cy="4524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7A4B27-0AE6-C1D6-726E-3677B15BAB6F}"/>
              </a:ext>
            </a:extLst>
          </p:cNvPr>
          <p:cNvSpPr txBox="1"/>
          <p:nvPr/>
        </p:nvSpPr>
        <p:spPr>
          <a:xfrm>
            <a:off x="1846729" y="286871"/>
            <a:ext cx="87854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dirty="0">
                <a:latin typeface="Constantia" panose="02030602050306030303" pitchFamily="18" charset="0"/>
              </a:rPr>
              <a:t>PREGLED RESPIRATORNOG SISTEMA</a:t>
            </a:r>
          </a:p>
          <a:p>
            <a:pPr algn="ctr"/>
            <a:endParaRPr lang="sr-Latn-RS" sz="3200" dirty="0">
              <a:latin typeface="Constantia" panose="02030602050306030303" pitchFamily="18" charset="0"/>
            </a:endParaRPr>
          </a:p>
          <a:p>
            <a:pPr algn="ctr"/>
            <a:r>
              <a:rPr lang="sr-Latn-RS" dirty="0">
                <a:latin typeface="Constantia" panose="02030602050306030303" pitchFamily="18" charset="0"/>
              </a:rPr>
              <a:t>DVM Aleksandra Mitrović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7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1019FE-7CE4-2D0F-F97F-556A3C86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4" y="968188"/>
            <a:ext cx="6115621" cy="4697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DAA7D-1540-F674-B3AA-78726627A4E3}"/>
              </a:ext>
            </a:extLst>
          </p:cNvPr>
          <p:cNvSpPr txBox="1"/>
          <p:nvPr/>
        </p:nvSpPr>
        <p:spPr>
          <a:xfrm>
            <a:off x="6858001" y="1461247"/>
            <a:ext cx="49933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SPOLJAŠNJA I UNUTRAŠNJA PALPACIJA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AUSKULTACIJA – CELOM DUŽINOM!</a:t>
            </a:r>
          </a:p>
          <a:p>
            <a:pPr algn="just"/>
            <a:r>
              <a:rPr lang="sr-Latn-RS" b="1" dirty="0">
                <a:latin typeface="Constantia" panose="02030602050306030303" pitchFamily="18" charset="0"/>
              </a:rPr>
              <a:t>	LARINGOTRAHEALNI HUK</a:t>
            </a:r>
          </a:p>
          <a:p>
            <a:pPr algn="just"/>
            <a:r>
              <a:rPr lang="sr-Latn-RS" b="1" dirty="0">
                <a:latin typeface="Constantia" panose="02030602050306030303" pitchFamily="18" charset="0"/>
              </a:rPr>
              <a:t>	RONHI – SUVI, VLAŽNI</a:t>
            </a:r>
          </a:p>
          <a:p>
            <a:pPr algn="just"/>
            <a:r>
              <a:rPr lang="sr-Latn-RS" b="1" dirty="0">
                <a:latin typeface="Constantia" panose="02030602050306030303" pitchFamily="18" charset="0"/>
              </a:rPr>
              <a:t>	  Stertor i stridor</a:t>
            </a:r>
          </a:p>
          <a:p>
            <a:pPr algn="just"/>
            <a:endParaRPr lang="sr-Latn-RS" b="1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PROVOKACIJA KAŠLJA - </a:t>
            </a:r>
            <a:r>
              <a:rPr lang="sr-Latn-RS" b="1" dirty="0">
                <a:latin typeface="Constantia" panose="02030602050306030303" pitchFamily="18" charset="0"/>
              </a:rPr>
              <a:t>paroksizmalni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ENDOSKOPIJA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94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7A51D9-6851-227F-D956-89CA7C4F5346}"/>
              </a:ext>
            </a:extLst>
          </p:cNvPr>
          <p:cNvSpPr txBox="1"/>
          <p:nvPr/>
        </p:nvSpPr>
        <p:spPr>
          <a:xfrm>
            <a:off x="2214282" y="510989"/>
            <a:ext cx="776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NAJČEŠĆA OBOLJENJA GORNJIH PARTIJA RESPIRATORNOG SISTEMA</a:t>
            </a:r>
            <a:endParaRPr lang="en-US" dirty="0">
              <a:latin typeface="Constantia" panose="020306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62C84-7C6B-AC89-FC97-C01CF867A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8" y="2052918"/>
            <a:ext cx="3175747" cy="3576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31760-2604-0ED7-4785-3758D3060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01" y="2169459"/>
            <a:ext cx="2710441" cy="2671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172ECB-F10F-9608-0C44-5DDBBE8FB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41" y="1308848"/>
            <a:ext cx="3071514" cy="2043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21067F-FDAC-7868-C69E-8962F0C90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90" y="4285969"/>
            <a:ext cx="2925017" cy="23400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78E0B5-CD85-11A8-CDCA-74FD92A358A8}"/>
              </a:ext>
            </a:extLst>
          </p:cNvPr>
          <p:cNvSpPr txBox="1"/>
          <p:nvPr/>
        </p:nvSpPr>
        <p:spPr>
          <a:xfrm>
            <a:off x="1416424" y="5719482"/>
            <a:ext cx="157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SINUZITIS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2E3E68-F49E-7C82-B63C-D19ACAB4C2F3}"/>
              </a:ext>
            </a:extLst>
          </p:cNvPr>
          <p:cNvSpPr txBox="1"/>
          <p:nvPr/>
        </p:nvSpPr>
        <p:spPr>
          <a:xfrm>
            <a:off x="4995326" y="3472044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DIFTERIJA TELADI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DADA1D-7402-D69E-2E97-6F8FBDD0D8CF}"/>
              </a:ext>
            </a:extLst>
          </p:cNvPr>
          <p:cNvSpPr txBox="1"/>
          <p:nvPr/>
        </p:nvSpPr>
        <p:spPr>
          <a:xfrm>
            <a:off x="7611759" y="6256650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ATROFIČNI RINITIS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B776EB-4DEB-4ADE-3F81-2BDCA74352F8}"/>
              </a:ext>
            </a:extLst>
          </p:cNvPr>
          <p:cNvSpPr txBox="1"/>
          <p:nvPr/>
        </p:nvSpPr>
        <p:spPr>
          <a:xfrm>
            <a:off x="9121142" y="4994797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ESTROZA OVACA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3A1F5-DE1A-FB42-4E8F-1F353C974B50}"/>
              </a:ext>
            </a:extLst>
          </p:cNvPr>
          <p:cNvSpPr txBox="1"/>
          <p:nvPr/>
        </p:nvSpPr>
        <p:spPr>
          <a:xfrm>
            <a:off x="4671439" y="3802062"/>
            <a:ext cx="34081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100" dirty="0">
                <a:latin typeface="Constantia" panose="02030602050306030303" pitchFamily="18" charset="0"/>
              </a:rPr>
              <a:t>Potencijalno urgentno stanje repiratornog sistema</a:t>
            </a:r>
            <a:endParaRPr lang="en-US" sz="11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7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158F19-3994-5F75-14CA-AE5671EAE1D6}"/>
              </a:ext>
            </a:extLst>
          </p:cNvPr>
          <p:cNvSpPr txBox="1"/>
          <p:nvPr/>
        </p:nvSpPr>
        <p:spPr>
          <a:xfrm>
            <a:off x="654424" y="367553"/>
            <a:ext cx="828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u="sng" dirty="0">
                <a:latin typeface="Constantia" panose="02030602050306030303" pitchFamily="18" charset="0"/>
              </a:rPr>
              <a:t>2. ISPITIVANJE DISANJA I DISAJNIH POKRETA</a:t>
            </a:r>
            <a:endParaRPr lang="en-US" sz="2400" u="sng" dirty="0">
              <a:latin typeface="Constantia" panose="020306020503060303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AB7824-C52C-1836-F50A-444F441726DC}"/>
              </a:ext>
            </a:extLst>
          </p:cNvPr>
          <p:cNvGrpSpPr/>
          <p:nvPr/>
        </p:nvGrpSpPr>
        <p:grpSpPr>
          <a:xfrm>
            <a:off x="8258782" y="427538"/>
            <a:ext cx="5710137" cy="1040859"/>
            <a:chOff x="8219871" y="753734"/>
            <a:chExt cx="5710137" cy="10408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89B8DA-C4CF-AEB5-E4ED-17088F39987B}"/>
                </a:ext>
              </a:extLst>
            </p:cNvPr>
            <p:cNvSpPr txBox="1"/>
            <p:nvPr/>
          </p:nvSpPr>
          <p:spPr>
            <a:xfrm>
              <a:off x="8287966" y="1089498"/>
              <a:ext cx="5642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b="1" dirty="0">
                  <a:latin typeface="Constantia" panose="02030602050306030303" pitchFamily="18" charset="0"/>
                </a:rPr>
                <a:t>ADSPEKCIJA I PALPACIJA</a:t>
              </a:r>
              <a:endParaRPr lang="en-US" b="1" dirty="0">
                <a:latin typeface="Constantia" panose="02030602050306030303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84757BB-DABC-5DF1-12BD-1DACE130328D}"/>
                </a:ext>
              </a:extLst>
            </p:cNvPr>
            <p:cNvSpPr/>
            <p:nvPr/>
          </p:nvSpPr>
          <p:spPr>
            <a:xfrm>
              <a:off x="8219871" y="753734"/>
              <a:ext cx="3064213" cy="104085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D9CCE0-2211-740D-47D4-2B47A1299CB6}"/>
              </a:ext>
            </a:extLst>
          </p:cNvPr>
          <p:cNvSpPr txBox="1"/>
          <p:nvPr/>
        </p:nvSpPr>
        <p:spPr>
          <a:xfrm>
            <a:off x="907916" y="1468397"/>
            <a:ext cx="42023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FREKVENCA (tahi-,bradi-,a-)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SIMETRIČNOST – da/ne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SNAGA – pojačano/oslabljeno</a:t>
            </a:r>
            <a:endParaRPr lang="en-US" dirty="0">
              <a:latin typeface="Constantia" panose="02030602050306030303" pitchFamily="18" charset="0"/>
            </a:endParaRPr>
          </a:p>
          <a:p>
            <a:endParaRPr lang="sr-Latn-RS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TIP – 3 tipa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RITAM</a:t>
            </a:r>
          </a:p>
        </p:txBody>
      </p:sp>
      <p:pic>
        <p:nvPicPr>
          <p:cNvPr id="9" name="Breathing problem in cow - Asad Dairy Farms (1080p60, h264, youtube)">
            <a:hlinkClick r:id="" action="ppaction://media"/>
            <a:extLst>
              <a:ext uri="{FF2B5EF4-FFF2-40B4-BE49-F238E27FC236}">
                <a16:creationId xmlns:a16="http://schemas.microsoft.com/office/drawing/2014/main" id="{B85C89EB-E323-09E2-6AD4-12A3D00DF9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0654" y="1962273"/>
            <a:ext cx="7436256" cy="4182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B42D5D-9567-0858-8D15-ABDAE5FF83E5}"/>
              </a:ext>
            </a:extLst>
          </p:cNvPr>
          <p:cNvSpPr txBox="1"/>
          <p:nvPr/>
        </p:nvSpPr>
        <p:spPr>
          <a:xfrm>
            <a:off x="817123" y="4737370"/>
            <a:ext cx="331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>
                <a:latin typeface="Constantia" panose="02030602050306030303" pitchFamily="18" charset="0"/>
              </a:rPr>
              <a:t>Abdominalno – patologija u toraksu</a:t>
            </a:r>
          </a:p>
          <a:p>
            <a:endParaRPr lang="sr-Latn-RS" sz="1600" dirty="0">
              <a:latin typeface="Constantia" panose="02030602050306030303" pitchFamily="18" charset="0"/>
            </a:endParaRPr>
          </a:p>
          <a:p>
            <a:r>
              <a:rPr lang="sr-Latn-RS" sz="1600" dirty="0">
                <a:latin typeface="Constantia" panose="02030602050306030303" pitchFamily="18" charset="0"/>
              </a:rPr>
              <a:t>Torakalno – patologija u abdomenu</a:t>
            </a:r>
            <a:endParaRPr lang="en-US" sz="16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8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422697-5458-F720-3670-6746A446A9B3}"/>
              </a:ext>
            </a:extLst>
          </p:cNvPr>
          <p:cNvSpPr txBox="1"/>
          <p:nvPr/>
        </p:nvSpPr>
        <p:spPr>
          <a:xfrm>
            <a:off x="1070042" y="350195"/>
            <a:ext cx="3521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Constantia" panose="02030602050306030303" pitchFamily="18" charset="0"/>
              </a:rPr>
              <a:t>RITAM</a:t>
            </a:r>
            <a:endParaRPr lang="en-US" sz="2800" dirty="0">
              <a:latin typeface="Constantia" panose="0203060205030603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0EBAB-1BDB-36D8-B1B4-FCA3820A5B59}"/>
              </a:ext>
            </a:extLst>
          </p:cNvPr>
          <p:cNvSpPr txBox="1"/>
          <p:nvPr/>
        </p:nvSpPr>
        <p:spPr>
          <a:xfrm>
            <a:off x="943583" y="1167319"/>
            <a:ext cx="515241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1600" dirty="0">
                <a:latin typeface="Constantia" panose="02030602050306030303" pitchFamily="18" charset="0"/>
              </a:rPr>
              <a:t>Isprekidano - bolnost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16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1600" dirty="0">
                <a:latin typeface="Constantia" panose="02030602050306030303" pitchFamily="18" charset="0"/>
              </a:rPr>
              <a:t>Produbljeno - 	O</a:t>
            </a:r>
            <a:r>
              <a:rPr lang="sr-Latn-R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2</a:t>
            </a:r>
            <a:endParaRPr lang="sr-Latn-RS" sz="16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16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1600" dirty="0">
                <a:latin typeface="Constantia" panose="02030602050306030303" pitchFamily="18" charset="0"/>
              </a:rPr>
              <a:t>Kusmaulovo – metabolička acidoza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16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1600" dirty="0">
                <a:latin typeface="Constantia" panose="02030602050306030303" pitchFamily="18" charset="0"/>
              </a:rPr>
              <a:t>Čejn-Štoksovo – smanjena oksigenacija (CNS,KVS)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16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1600" dirty="0">
                <a:latin typeface="Constantia" panose="02030602050306030303" pitchFamily="18" charset="0"/>
              </a:rPr>
              <a:t>Biotovo – povreda ponsa, meningitis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16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1600" dirty="0">
                <a:latin typeface="Constantia" panose="02030602050306030303" pitchFamily="18" charset="0"/>
              </a:rPr>
              <a:t>Grokovo -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16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1600" dirty="0">
                <a:latin typeface="Constantia" panose="02030602050306030303" pitchFamily="18" charset="0"/>
              </a:rPr>
              <a:t>DISPNEJA – inspiratorna, ekspiratorna, mešovita</a:t>
            </a:r>
            <a:endParaRPr lang="en-US" sz="1600" dirty="0">
              <a:latin typeface="Constantia" panose="02030602050306030303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435895-1C2F-5A57-568A-7B2A173C8F37}"/>
              </a:ext>
            </a:extLst>
          </p:cNvPr>
          <p:cNvCxnSpPr/>
          <p:nvPr/>
        </p:nvCxnSpPr>
        <p:spPr>
          <a:xfrm>
            <a:off x="2626468" y="1643974"/>
            <a:ext cx="0" cy="3793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C2615B-3E24-F030-9958-C46D6461F6A0}"/>
              </a:ext>
            </a:extLst>
          </p:cNvPr>
          <p:cNvCxnSpPr/>
          <p:nvPr/>
        </p:nvCxnSpPr>
        <p:spPr>
          <a:xfrm>
            <a:off x="4169923" y="4460528"/>
            <a:ext cx="0" cy="3793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1FAD9E-6590-EF47-0623-EA43935D0B23}"/>
              </a:ext>
            </a:extLst>
          </p:cNvPr>
          <p:cNvCxnSpPr>
            <a:cxnSpLocks/>
          </p:cNvCxnSpPr>
          <p:nvPr/>
        </p:nvCxnSpPr>
        <p:spPr>
          <a:xfrm flipV="1">
            <a:off x="2911812" y="4460528"/>
            <a:ext cx="0" cy="3793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7CAB73C-F0DF-21B1-EDC9-E1A9DD18505F}"/>
              </a:ext>
            </a:extLst>
          </p:cNvPr>
          <p:cNvSpPr txBox="1"/>
          <p:nvPr/>
        </p:nvSpPr>
        <p:spPr>
          <a:xfrm>
            <a:off x="1167319" y="5564221"/>
            <a:ext cx="3579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Inspirijum : Ekspirijum = </a:t>
            </a:r>
            <a:r>
              <a:rPr lang="sr-Latn-RS" sz="2000" dirty="0">
                <a:latin typeface="Constantia" panose="02030602050306030303" pitchFamily="18" charset="0"/>
              </a:rPr>
              <a:t>1 : 1,2</a:t>
            </a:r>
            <a:endParaRPr lang="en-US" sz="2000" dirty="0">
              <a:latin typeface="Constantia" panose="02030602050306030303" pitchFamily="18" charset="0"/>
            </a:endParaRPr>
          </a:p>
        </p:txBody>
      </p:sp>
      <p:pic>
        <p:nvPicPr>
          <p:cNvPr id="16" name="Heat Stress in a dairy cow ">
            <a:hlinkClick r:id="" action="ppaction://media"/>
            <a:extLst>
              <a:ext uri="{FF2B5EF4-FFF2-40B4-BE49-F238E27FC236}">
                <a16:creationId xmlns:a16="http://schemas.microsoft.com/office/drawing/2014/main" id="{E6468A8F-CA04-094A-A769-85D512031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3173" y="216082"/>
            <a:ext cx="3441768" cy="61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keleton&#10;&#10;Description automatically generated">
            <a:extLst>
              <a:ext uri="{FF2B5EF4-FFF2-40B4-BE49-F238E27FC236}">
                <a16:creationId xmlns:a16="http://schemas.microsoft.com/office/drawing/2014/main" id="{6DE34561-96BA-908D-CCF7-AFAF98625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77" y="1087033"/>
            <a:ext cx="5043555" cy="4026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66708-973D-A818-0289-688B56B75633}"/>
              </a:ext>
            </a:extLst>
          </p:cNvPr>
          <p:cNvSpPr txBox="1"/>
          <p:nvPr/>
        </p:nvSpPr>
        <p:spPr>
          <a:xfrm>
            <a:off x="7694578" y="2684834"/>
            <a:ext cx="4027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Constantia" panose="02030602050306030303" pitchFamily="18" charset="0"/>
              </a:rPr>
              <a:t>Palpacija rebara i interkostalnih prostora!</a:t>
            </a:r>
            <a:endParaRPr lang="en-US" sz="2400" dirty="0">
              <a:latin typeface="Constantia" panose="0203060205030603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A8D4D-2ABA-306C-F41D-AD810F8508A6}"/>
              </a:ext>
            </a:extLst>
          </p:cNvPr>
          <p:cNvSpPr txBox="1"/>
          <p:nvPr/>
        </p:nvSpPr>
        <p:spPr>
          <a:xfrm>
            <a:off x="7237379" y="4474723"/>
            <a:ext cx="36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... frakture rebara, pleuritis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74EFA-A994-E69D-7230-364ADB8A4D0E}"/>
              </a:ext>
            </a:extLst>
          </p:cNvPr>
          <p:cNvSpPr txBox="1"/>
          <p:nvPr/>
        </p:nvSpPr>
        <p:spPr>
          <a:xfrm>
            <a:off x="1138136" y="5875506"/>
            <a:ext cx="7383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>
                <a:latin typeface="Constantia" panose="02030602050306030303" pitchFamily="18" charset="0"/>
              </a:rPr>
              <a:t>Dijafragma se pripaja za sternum u nivou 6. rebra</a:t>
            </a:r>
            <a:endParaRPr lang="en-US" sz="14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3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04BEDB-1FA8-ABE6-3CB6-B3C9C1F1BCD5}"/>
              </a:ext>
            </a:extLst>
          </p:cNvPr>
          <p:cNvSpPr txBox="1"/>
          <p:nvPr/>
        </p:nvSpPr>
        <p:spPr>
          <a:xfrm>
            <a:off x="1276994" y="512626"/>
            <a:ext cx="828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u="sng" dirty="0">
                <a:latin typeface="Constantia" panose="02030602050306030303" pitchFamily="18" charset="0"/>
              </a:rPr>
              <a:t>3. PERKUSIJA GRUDNOG KOŠA</a:t>
            </a:r>
            <a:endParaRPr lang="en-US" sz="2400" u="sng" dirty="0">
              <a:latin typeface="Constantia" panose="02030602050306030303" pitchFamily="18" charset="0"/>
            </a:endParaRPr>
          </a:p>
        </p:txBody>
      </p:sp>
      <p:pic>
        <p:nvPicPr>
          <p:cNvPr id="5" name="p2-4-3">
            <a:hlinkClick r:id="" action="ppaction://media"/>
            <a:extLst>
              <a:ext uri="{FF2B5EF4-FFF2-40B4-BE49-F238E27FC236}">
                <a16:creationId xmlns:a16="http://schemas.microsoft.com/office/drawing/2014/main" id="{1809F334-75B3-657D-B200-28B0B987E5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115" y="1940667"/>
            <a:ext cx="5170893" cy="3524774"/>
          </a:xfrm>
          <a:prstGeom prst="rect">
            <a:avLst/>
          </a:prstGeom>
        </p:spPr>
      </p:pic>
      <p:pic>
        <p:nvPicPr>
          <p:cNvPr id="6" name="p2-4-4">
            <a:hlinkClick r:id="" action="ppaction://media"/>
            <a:extLst>
              <a:ext uri="{FF2B5EF4-FFF2-40B4-BE49-F238E27FC236}">
                <a16:creationId xmlns:a16="http://schemas.microsoft.com/office/drawing/2014/main" id="{59DA716A-1745-4EFD-4C4E-7010423A40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4453" y="1940668"/>
            <a:ext cx="5170892" cy="3524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9F89C1-1E61-1921-D59A-1C71F727C8D6}"/>
              </a:ext>
            </a:extLst>
          </p:cNvPr>
          <p:cNvSpPr txBox="1"/>
          <p:nvPr/>
        </p:nvSpPr>
        <p:spPr>
          <a:xfrm>
            <a:off x="2082101" y="5758774"/>
            <a:ext cx="333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Digito- digitalna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F21E9-AD8F-938B-2BA3-FB1129BC3B92}"/>
              </a:ext>
            </a:extLst>
          </p:cNvPr>
          <p:cNvSpPr txBox="1"/>
          <p:nvPr/>
        </p:nvSpPr>
        <p:spPr>
          <a:xfrm>
            <a:off x="8012731" y="5758774"/>
            <a:ext cx="333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Instrumentalna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w with a marked area&#10;&#10;Description automatically generated with medium confidence">
            <a:extLst>
              <a:ext uri="{FF2B5EF4-FFF2-40B4-BE49-F238E27FC236}">
                <a16:creationId xmlns:a16="http://schemas.microsoft.com/office/drawing/2014/main" id="{2CACB2B4-4077-4C66-D2DA-4EBE0F1F4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93" y="784874"/>
            <a:ext cx="6311787" cy="4733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EF824D-7085-ACAB-1579-3455B7F5A0E9}"/>
              </a:ext>
            </a:extLst>
          </p:cNvPr>
          <p:cNvSpPr txBox="1"/>
          <p:nvPr/>
        </p:nvSpPr>
        <p:spPr>
          <a:xfrm>
            <a:off x="481035" y="4784880"/>
            <a:ext cx="473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>
                <a:latin typeface="Constantia" panose="02030602050306030303" pitchFamily="18" charset="0"/>
              </a:rPr>
              <a:t>HORIZONTALNA – TOPOGRAFSKA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b="1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>
                <a:latin typeface="Constantia" panose="02030602050306030303" pitchFamily="18" charset="0"/>
              </a:rPr>
              <a:t>VERTIKALNA – DIJAGNOSTIČKA </a:t>
            </a:r>
            <a:endParaRPr lang="en-US" b="1" dirty="0">
              <a:latin typeface="Constantia" panose="02030602050306030303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517655-2AFD-1947-4E70-516A38C21EE2}"/>
              </a:ext>
            </a:extLst>
          </p:cNvPr>
          <p:cNvGrpSpPr/>
          <p:nvPr/>
        </p:nvGrpSpPr>
        <p:grpSpPr>
          <a:xfrm>
            <a:off x="992223" y="1136792"/>
            <a:ext cx="4124528" cy="2292208"/>
            <a:chOff x="826851" y="3127492"/>
            <a:chExt cx="4124528" cy="22922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5D201E-DA74-0973-3F45-629369A31267}"/>
                </a:ext>
              </a:extLst>
            </p:cNvPr>
            <p:cNvSpPr txBox="1"/>
            <p:nvPr/>
          </p:nvSpPr>
          <p:spPr>
            <a:xfrm>
              <a:off x="826851" y="3278221"/>
              <a:ext cx="412452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r-Latn-RS" dirty="0">
                  <a:latin typeface="Constantia" panose="02030602050306030303" pitchFamily="18" charset="0"/>
                </a:rPr>
                <a:t>TIMPANIJA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sr-Latn-RS" dirty="0">
                <a:latin typeface="Constantia" panose="02030602050306030303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sr-Latn-RS" dirty="0">
                <a:latin typeface="Constantia" panose="02030602050306030303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r-Latn-RS" b="1" dirty="0">
                  <a:latin typeface="Constantia" panose="02030602050306030303" pitchFamily="18" charset="0"/>
                </a:rPr>
                <a:t>ATIMPANIJA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sr-Latn-RS" dirty="0">
                <a:latin typeface="Constantia" panose="02030602050306030303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sr-Latn-RS" dirty="0">
                <a:latin typeface="Constantia" panose="02030602050306030303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r-Latn-RS" dirty="0">
                  <a:latin typeface="Constantia" panose="02030602050306030303" pitchFamily="18" charset="0"/>
                </a:rPr>
                <a:t>MUKLINA </a:t>
              </a:r>
              <a:endParaRPr lang="en-US" dirty="0">
                <a:latin typeface="Constantia" panose="02030602050306030303" pitchFamily="18" charset="0"/>
              </a:endParaRPr>
            </a:p>
          </p:txBody>
        </p:sp>
        <p:pic>
          <p:nvPicPr>
            <p:cNvPr id="11" name="Picture 10" descr="A blue water droplet with white line&#10;&#10;Description automatically generated">
              <a:extLst>
                <a:ext uri="{FF2B5EF4-FFF2-40B4-BE49-F238E27FC236}">
                  <a16:creationId xmlns:a16="http://schemas.microsoft.com/office/drawing/2014/main" id="{2A9EB311-FE55-3D4A-A4B3-59E5822A5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9" y="4885161"/>
              <a:ext cx="534539" cy="534539"/>
            </a:xfrm>
            <a:prstGeom prst="rect">
              <a:avLst/>
            </a:prstGeom>
          </p:spPr>
        </p:pic>
        <p:pic>
          <p:nvPicPr>
            <p:cNvPr id="13" name="Picture 12" descr="A blue swirly object with white squares and black background&#10;&#10;Description automatically generated">
              <a:extLst>
                <a:ext uri="{FF2B5EF4-FFF2-40B4-BE49-F238E27FC236}">
                  <a16:creationId xmlns:a16="http://schemas.microsoft.com/office/drawing/2014/main" id="{0F149A93-581B-3C63-1C61-994F1D20E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877" y="3127492"/>
              <a:ext cx="691321" cy="691321"/>
            </a:xfrm>
            <a:prstGeom prst="rect">
              <a:avLst/>
            </a:prstGeom>
          </p:spPr>
        </p:pic>
        <p:pic>
          <p:nvPicPr>
            <p:cNvPr id="15" name="Picture 14" descr="A circle with a pink circle with a pink circle with a pink circle with a pink circle with a pink circle with a pink circle with a pink circle with a pink circle with a pink circle with&#10;&#10;Description automatically generated">
              <a:extLst>
                <a:ext uri="{FF2B5EF4-FFF2-40B4-BE49-F238E27FC236}">
                  <a16:creationId xmlns:a16="http://schemas.microsoft.com/office/drawing/2014/main" id="{3B0FA84F-CDEF-1BAE-23B7-61BB42662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175" y="4008308"/>
              <a:ext cx="635880" cy="63588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199055-07D5-E6ED-AC4A-5514DB8F0DB4}"/>
              </a:ext>
            </a:extLst>
          </p:cNvPr>
          <p:cNvGrpSpPr/>
          <p:nvPr/>
        </p:nvGrpSpPr>
        <p:grpSpPr>
          <a:xfrm>
            <a:off x="4770295" y="2811294"/>
            <a:ext cx="6132466" cy="2029804"/>
            <a:chOff x="4770295" y="2811294"/>
            <a:chExt cx="6132466" cy="202980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379233-DDF4-6FC8-BB0F-7513125698F2}"/>
                </a:ext>
              </a:extLst>
            </p:cNvPr>
            <p:cNvGrpSpPr/>
            <p:nvPr/>
          </p:nvGrpSpPr>
          <p:grpSpPr>
            <a:xfrm>
              <a:off x="4854102" y="2811294"/>
              <a:ext cx="6048659" cy="1402329"/>
              <a:chOff x="4854102" y="2811294"/>
              <a:chExt cx="6048659" cy="140232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D9F5796-3AF0-BE25-ABD6-786759F6A61E}"/>
                  </a:ext>
                </a:extLst>
              </p:cNvPr>
              <p:cNvSpPr/>
              <p:nvPr/>
            </p:nvSpPr>
            <p:spPr>
              <a:xfrm>
                <a:off x="4854102" y="2811294"/>
                <a:ext cx="5739319" cy="11822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A70A88-945C-497C-06FB-A036BAD2453F}"/>
                  </a:ext>
                </a:extLst>
              </p:cNvPr>
              <p:cNvSpPr txBox="1"/>
              <p:nvPr/>
            </p:nvSpPr>
            <p:spPr>
              <a:xfrm>
                <a:off x="5455271" y="2951739"/>
                <a:ext cx="5447490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dirty="0">
                    <a:latin typeface="Constantia" panose="02030602050306030303" pitchFamily="18" charset="0"/>
                  </a:rPr>
                  <a:t>KAUDALNE GRANICE PLUĆA! </a:t>
                </a:r>
              </a:p>
              <a:p>
                <a:r>
                  <a:rPr lang="sr-Latn-RS" sz="2000" dirty="0">
                    <a:latin typeface="Constantia" panose="02030602050306030303" pitchFamily="18" charset="0"/>
                  </a:rPr>
                  <a:t>Promena u veličini plućnog polja!</a:t>
                </a:r>
              </a:p>
              <a:p>
                <a:r>
                  <a:rPr lang="sr-Latn-RS" sz="1600" dirty="0">
                    <a:latin typeface="Constantia" panose="02030602050306030303" pitchFamily="18" charset="0"/>
                  </a:rPr>
                  <a:t>Tabela u praktikumu 65. strana </a:t>
                </a:r>
                <a:r>
                  <a:rPr lang="sr-Latn-RS" sz="1600" dirty="0">
                    <a:latin typeface="Constantia" panose="02030602050306030303" pitchFamily="18" charset="0"/>
                    <a:sym typeface="Wingdings" panose="05000000000000000000" pitchFamily="2" charset="2"/>
                  </a:rPr>
                  <a:t></a:t>
                </a:r>
              </a:p>
              <a:p>
                <a:endParaRPr lang="en-US" sz="2000" b="1" dirty="0">
                  <a:latin typeface="Constantia" panose="02030602050306030303" pitchFamily="18" charset="0"/>
                </a:endParaRPr>
              </a:p>
            </p:txBody>
          </p:sp>
        </p:grpSp>
        <p:sp>
          <p:nvSpPr>
            <p:cNvPr id="23" name="Arrow: Up 22">
              <a:extLst>
                <a:ext uri="{FF2B5EF4-FFF2-40B4-BE49-F238E27FC236}">
                  <a16:creationId xmlns:a16="http://schemas.microsoft.com/office/drawing/2014/main" id="{D75C0E73-03B5-D1AF-098F-63529FD53B73}"/>
                </a:ext>
              </a:extLst>
            </p:cNvPr>
            <p:cNvSpPr/>
            <p:nvPr/>
          </p:nvSpPr>
          <p:spPr>
            <a:xfrm rot="1290166">
              <a:off x="4770295" y="3917768"/>
              <a:ext cx="183624" cy="923330"/>
            </a:xfrm>
            <a:prstGeom prst="up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36C9EA-69E4-EC5E-3AA3-5A58D96D9B39}"/>
              </a:ext>
            </a:extLst>
          </p:cNvPr>
          <p:cNvGrpSpPr/>
          <p:nvPr/>
        </p:nvGrpSpPr>
        <p:grpSpPr>
          <a:xfrm>
            <a:off x="4560619" y="5670983"/>
            <a:ext cx="6976385" cy="437337"/>
            <a:chOff x="4560619" y="5670983"/>
            <a:chExt cx="6976385" cy="437337"/>
          </a:xfrm>
        </p:grpSpPr>
        <p:sp>
          <p:nvSpPr>
            <p:cNvPr id="25" name="Arrow: Up 24">
              <a:extLst>
                <a:ext uri="{FF2B5EF4-FFF2-40B4-BE49-F238E27FC236}">
                  <a16:creationId xmlns:a16="http://schemas.microsoft.com/office/drawing/2014/main" id="{93159DE7-7091-6CCB-FF6D-179D55C5E3DC}"/>
                </a:ext>
              </a:extLst>
            </p:cNvPr>
            <p:cNvSpPr/>
            <p:nvPr/>
          </p:nvSpPr>
          <p:spPr>
            <a:xfrm rot="6583262">
              <a:off x="4903220" y="5328382"/>
              <a:ext cx="201461" cy="886664"/>
            </a:xfrm>
            <a:prstGeom prst="up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15A5C1-45FC-9CDD-69E0-729655B26A22}"/>
                </a:ext>
              </a:extLst>
            </p:cNvPr>
            <p:cNvSpPr txBox="1"/>
            <p:nvPr/>
          </p:nvSpPr>
          <p:spPr>
            <a:xfrm>
              <a:off x="5651770" y="5708210"/>
              <a:ext cx="58852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dirty="0">
                  <a:latin typeface="Constantia" panose="02030602050306030303" pitchFamily="18" charset="0"/>
                </a:rPr>
                <a:t>Promena u perkusionom zvuku/ parenhimu pluća</a:t>
              </a:r>
              <a:endParaRPr lang="en-US" sz="2000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71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E5C3FF-26ED-DF9D-BC49-7995F21D8092}"/>
              </a:ext>
            </a:extLst>
          </p:cNvPr>
          <p:cNvSpPr txBox="1"/>
          <p:nvPr/>
        </p:nvSpPr>
        <p:spPr>
          <a:xfrm>
            <a:off x="1238083" y="318073"/>
            <a:ext cx="828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u="sng" dirty="0">
                <a:latin typeface="Constantia" panose="02030602050306030303" pitchFamily="18" charset="0"/>
              </a:rPr>
              <a:t>4. AUSKULTACIJA GRUDNOG KOŠA</a:t>
            </a:r>
            <a:endParaRPr lang="en-US" sz="2400" u="sng" dirty="0">
              <a:latin typeface="Constantia" panose="02030602050306030303" pitchFamily="18" charset="0"/>
            </a:endParaRPr>
          </a:p>
        </p:txBody>
      </p:sp>
      <p:pic>
        <p:nvPicPr>
          <p:cNvPr id="3" name="Picture 2" descr="A dog with blue circles on it&#10;&#10;Description automatically generated">
            <a:extLst>
              <a:ext uri="{FF2B5EF4-FFF2-40B4-BE49-F238E27FC236}">
                <a16:creationId xmlns:a16="http://schemas.microsoft.com/office/drawing/2014/main" id="{A55FC700-1077-5AC9-1689-FDCD76027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83" y="1562695"/>
            <a:ext cx="5243127" cy="4303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2EAF7E-4174-8D3C-CAA4-2ABDD3A7C584}"/>
              </a:ext>
            </a:extLst>
          </p:cNvPr>
          <p:cNvSpPr txBox="1"/>
          <p:nvPr/>
        </p:nvSpPr>
        <p:spPr>
          <a:xfrm>
            <a:off x="1238083" y="1862395"/>
            <a:ext cx="3706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u="sng" dirty="0">
                <a:latin typeface="Constantia" panose="02030602050306030303" pitchFamily="18" charset="0"/>
              </a:rPr>
              <a:t>OSNOVNI FIZIOLOŠKI ŠUMOVI</a:t>
            </a:r>
          </a:p>
          <a:p>
            <a:pPr algn="just"/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LT huk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Vezikularno disanje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Pojačano vezikularno disanje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6BDDB-EB14-D24F-198C-7EDFFD4CF028}"/>
              </a:ext>
            </a:extLst>
          </p:cNvPr>
          <p:cNvSpPr txBox="1"/>
          <p:nvPr/>
        </p:nvSpPr>
        <p:spPr>
          <a:xfrm>
            <a:off x="894945" y="5116750"/>
            <a:ext cx="590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Najjače: grananje bronhusa;  sredina</a:t>
            </a:r>
          </a:p>
          <a:p>
            <a:r>
              <a:rPr lang="sr-Latn-RS" dirty="0">
                <a:latin typeface="Constantia" panose="02030602050306030303" pitchFamily="18" charset="0"/>
              </a:rPr>
              <a:t>Najslabije: dijafragmatski lobusi; periferija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71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rse with a plastic bag&#10;&#10;Description automatically generated">
            <a:extLst>
              <a:ext uri="{FF2B5EF4-FFF2-40B4-BE49-F238E27FC236}">
                <a16:creationId xmlns:a16="http://schemas.microsoft.com/office/drawing/2014/main" id="{B7674E13-A320-4D0B-A490-B775EEB82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34" y="622570"/>
            <a:ext cx="4208026" cy="5612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E7281-4668-7C62-E3CB-5388EC4AE97D}"/>
              </a:ext>
            </a:extLst>
          </p:cNvPr>
          <p:cNvSpPr txBox="1"/>
          <p:nvPr/>
        </p:nvSpPr>
        <p:spPr>
          <a:xfrm>
            <a:off x="187496" y="1113365"/>
            <a:ext cx="37062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u="sng" dirty="0">
                <a:latin typeface="Constantia" panose="02030602050306030303" pitchFamily="18" charset="0"/>
              </a:rPr>
              <a:t>OSNOVNI PATOLOŠKI ŠUMOVI</a:t>
            </a:r>
          </a:p>
          <a:p>
            <a:pPr algn="just"/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pooštreno vezikularno disanje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oslabljeno vezikularno disanje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bronhijalno disanje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mešovito disanje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i="1" dirty="0">
                <a:latin typeface="Constantia" panose="02030602050306030303" pitchFamily="18" charset="0"/>
              </a:rPr>
              <a:t>respiratio nula</a:t>
            </a:r>
            <a:endParaRPr lang="en-US" i="1" dirty="0">
              <a:latin typeface="Constantia" panose="0203060205030603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9DCBA-FC0C-64FC-7858-7D5795753AEF}"/>
              </a:ext>
            </a:extLst>
          </p:cNvPr>
          <p:cNvSpPr txBox="1"/>
          <p:nvPr/>
        </p:nvSpPr>
        <p:spPr>
          <a:xfrm>
            <a:off x="8253106" y="1372769"/>
            <a:ext cx="40570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u="sng" dirty="0">
                <a:latin typeface="Constantia" panose="02030602050306030303" pitchFamily="18" charset="0"/>
              </a:rPr>
              <a:t>SPOREDNI PATOLOŠKI ŠUMOVI</a:t>
            </a:r>
          </a:p>
          <a:p>
            <a:pPr algn="just"/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ronhi - sadržaj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krepitacije – alveole; emfizem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frikcije – perikard ili pleura?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zapljuskivanje – </a:t>
            </a:r>
            <a:r>
              <a:rPr lang="sr-Latn-RS" i="1" dirty="0">
                <a:latin typeface="Constantia" panose="02030602050306030303" pitchFamily="18" charset="0"/>
              </a:rPr>
              <a:t>Succusio hipocratis</a:t>
            </a:r>
            <a:endParaRPr lang="sr-Latn-RS" dirty="0">
              <a:latin typeface="Constantia" panose="02030602050306030303" pitchFamily="18" charset="0"/>
            </a:endParaRPr>
          </a:p>
        </p:txBody>
      </p:sp>
      <p:pic>
        <p:nvPicPr>
          <p:cNvPr id="3" name="tp2-4-4">
            <a:hlinkClick r:id="" action="ppaction://media"/>
            <a:extLst>
              <a:ext uri="{FF2B5EF4-FFF2-40B4-BE49-F238E27FC236}">
                <a16:creationId xmlns:a16="http://schemas.microsoft.com/office/drawing/2014/main" id="{AEE1FD75-ED66-B484-6B7B-B03D03986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449" y="4838227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257D5-FC9D-C6FD-8327-7FD18C6A0B0E}"/>
              </a:ext>
            </a:extLst>
          </p:cNvPr>
          <p:cNvSpPr txBox="1"/>
          <p:nvPr/>
        </p:nvSpPr>
        <p:spPr>
          <a:xfrm>
            <a:off x="943583" y="5408579"/>
            <a:ext cx="209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>
                <a:latin typeface="Bahnschrift" panose="020B0502040204020203" pitchFamily="34" charset="0"/>
              </a:rPr>
              <a:t>Soup slurping</a:t>
            </a:r>
            <a:endParaRPr lang="en-US" i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0F06D1-E03A-7C09-BB07-11D7D8FF4F8D}"/>
              </a:ext>
            </a:extLst>
          </p:cNvPr>
          <p:cNvSpPr txBox="1"/>
          <p:nvPr/>
        </p:nvSpPr>
        <p:spPr>
          <a:xfrm>
            <a:off x="1556426" y="464336"/>
            <a:ext cx="603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u="sng" dirty="0">
                <a:latin typeface="Constantia" panose="02030602050306030303" pitchFamily="18" charset="0"/>
              </a:rPr>
              <a:t>Laboratorijska dijagnostika</a:t>
            </a:r>
            <a:endParaRPr lang="en-US" sz="2800" u="sng" dirty="0">
              <a:latin typeface="Constantia" panose="02030602050306030303" pitchFamily="18" charset="0"/>
            </a:endParaRPr>
          </a:p>
        </p:txBody>
      </p:sp>
      <p:pic>
        <p:nvPicPr>
          <p:cNvPr id="8" name="Picture 7" descr="A close-up of a microscopic object&#10;&#10;Description automatically generated">
            <a:extLst>
              <a:ext uri="{FF2B5EF4-FFF2-40B4-BE49-F238E27FC236}">
                <a16:creationId xmlns:a16="http://schemas.microsoft.com/office/drawing/2014/main" id="{B0C9419C-0B09-6562-2E28-327F2CA8B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867" y="316875"/>
            <a:ext cx="3358620" cy="2919994"/>
          </a:xfrm>
          <a:prstGeom prst="rect">
            <a:avLst/>
          </a:prstGeom>
        </p:spPr>
      </p:pic>
      <p:pic>
        <p:nvPicPr>
          <p:cNvPr id="10" name="Picture 9" descr="A close-up of a microscope&#10;&#10;Description automatically generated">
            <a:extLst>
              <a:ext uri="{FF2B5EF4-FFF2-40B4-BE49-F238E27FC236}">
                <a16:creationId xmlns:a16="http://schemas.microsoft.com/office/drawing/2014/main" id="{485F8EEA-4062-CF0D-03D7-6755BBE51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00" y="3429000"/>
            <a:ext cx="3711429" cy="2969142"/>
          </a:xfrm>
          <a:prstGeom prst="rect">
            <a:avLst/>
          </a:prstGeom>
        </p:spPr>
      </p:pic>
      <p:pic>
        <p:nvPicPr>
          <p:cNvPr id="12" name="Picture 11" descr="A person feeding a cow&#10;&#10;Description automatically generated">
            <a:extLst>
              <a:ext uri="{FF2B5EF4-FFF2-40B4-BE49-F238E27FC236}">
                <a16:creationId xmlns:a16="http://schemas.microsoft.com/office/drawing/2014/main" id="{D9B2501C-67A3-8700-CFF5-B3C5A7230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72" y="3031407"/>
            <a:ext cx="4992237" cy="3556810"/>
          </a:xfrm>
          <a:prstGeom prst="rect">
            <a:avLst/>
          </a:prstGeom>
        </p:spPr>
      </p:pic>
      <p:pic>
        <p:nvPicPr>
          <p:cNvPr id="6" name="Picture 5" descr="A group of test tubes with different colored caps&#10;&#10;Description automatically generated">
            <a:extLst>
              <a:ext uri="{FF2B5EF4-FFF2-40B4-BE49-F238E27FC236}">
                <a16:creationId xmlns:a16="http://schemas.microsoft.com/office/drawing/2014/main" id="{705F4FC4-D10E-597C-F54B-BBEC8708D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1" y="1235413"/>
            <a:ext cx="2839395" cy="28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9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817AF1-A037-C3FA-4B81-7D339118A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82" y="183222"/>
            <a:ext cx="3096978" cy="2869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01BC3-39F9-66F6-81C2-9D69064E6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6" y="1013012"/>
            <a:ext cx="6968596" cy="4701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845FD-0116-353F-5A25-9743D14D1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44" y="3201705"/>
            <a:ext cx="2846854" cy="3239991"/>
          </a:xfrm>
          <a:prstGeom prst="rect">
            <a:avLst/>
          </a:prstGeom>
        </p:spPr>
      </p:pic>
      <p:sp>
        <p:nvSpPr>
          <p:cNvPr id="2" name="TextBox 1">
            <a:hlinkClick r:id="rId5"/>
            <a:extLst>
              <a:ext uri="{FF2B5EF4-FFF2-40B4-BE49-F238E27FC236}">
                <a16:creationId xmlns:a16="http://schemas.microsoft.com/office/drawing/2014/main" id="{0DD13A89-FDCE-E5E4-3572-A0E3BF20E983}"/>
              </a:ext>
            </a:extLst>
          </p:cNvPr>
          <p:cNvSpPr txBox="1"/>
          <p:nvPr/>
        </p:nvSpPr>
        <p:spPr>
          <a:xfrm>
            <a:off x="1673157" y="5714885"/>
            <a:ext cx="364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Anatomija 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A4C2DE-29CD-204D-0440-D88BF152FB8C}"/>
              </a:ext>
            </a:extLst>
          </p:cNvPr>
          <p:cNvSpPr/>
          <p:nvPr/>
        </p:nvSpPr>
        <p:spPr>
          <a:xfrm>
            <a:off x="1400783" y="5714885"/>
            <a:ext cx="1692613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32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293147-A04A-A2E5-3FAC-E3027A47D278}"/>
              </a:ext>
            </a:extLst>
          </p:cNvPr>
          <p:cNvSpPr txBox="1"/>
          <p:nvPr/>
        </p:nvSpPr>
        <p:spPr>
          <a:xfrm>
            <a:off x="1546698" y="542157"/>
            <a:ext cx="603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u="sng" dirty="0">
                <a:latin typeface="Constantia" panose="02030602050306030303" pitchFamily="18" charset="0"/>
              </a:rPr>
              <a:t>Ultrazvučna dijagnostika</a:t>
            </a:r>
            <a:endParaRPr lang="en-US" sz="2800" u="sng" dirty="0">
              <a:latin typeface="Constantia" panose="02030602050306030303" pitchFamily="18" charset="0"/>
            </a:endParaRPr>
          </a:p>
        </p:txBody>
      </p:sp>
      <p:pic>
        <p:nvPicPr>
          <p:cNvPr id="5" name="p2-4-2">
            <a:hlinkClick r:id="" action="ppaction://media"/>
            <a:extLst>
              <a:ext uri="{FF2B5EF4-FFF2-40B4-BE49-F238E27FC236}">
                <a16:creationId xmlns:a16="http://schemas.microsoft.com/office/drawing/2014/main" id="{9262C84D-4164-59A3-801B-68436498F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3250" y="1816903"/>
            <a:ext cx="5658575" cy="3494400"/>
          </a:xfrm>
          <a:prstGeom prst="rect">
            <a:avLst/>
          </a:prstGeom>
        </p:spPr>
      </p:pic>
      <p:pic>
        <p:nvPicPr>
          <p:cNvPr id="6" name="p2-4-5">
            <a:hlinkClick r:id="" action="ppaction://media"/>
            <a:extLst>
              <a:ext uri="{FF2B5EF4-FFF2-40B4-BE49-F238E27FC236}">
                <a16:creationId xmlns:a16="http://schemas.microsoft.com/office/drawing/2014/main" id="{D9278792-979F-3433-B02B-98806CE02B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387" y="1816902"/>
            <a:ext cx="5126333" cy="349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FBEC71-912F-74B5-BF94-DD7E45724DD3}"/>
              </a:ext>
            </a:extLst>
          </p:cNvPr>
          <p:cNvSpPr txBox="1"/>
          <p:nvPr/>
        </p:nvSpPr>
        <p:spPr>
          <a:xfrm>
            <a:off x="2130358" y="5476673"/>
            <a:ext cx="322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Zdrava pluća 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93463-A7E2-9A66-144F-F2B2B0C7E40A}"/>
              </a:ext>
            </a:extLst>
          </p:cNvPr>
          <p:cNvSpPr txBox="1"/>
          <p:nvPr/>
        </p:nvSpPr>
        <p:spPr>
          <a:xfrm>
            <a:off x="7872918" y="5476673"/>
            <a:ext cx="322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Patološke promene na pleuri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B8C53-97C8-880D-778C-5A1FBF97E8FC}"/>
              </a:ext>
            </a:extLst>
          </p:cNvPr>
          <p:cNvSpPr txBox="1"/>
          <p:nvPr/>
        </p:nvSpPr>
        <p:spPr>
          <a:xfrm>
            <a:off x="5359941" y="6101737"/>
            <a:ext cx="309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+ biopsija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3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4021C7-E7E0-95C6-D141-908C1640F608}"/>
              </a:ext>
            </a:extLst>
          </p:cNvPr>
          <p:cNvSpPr txBox="1"/>
          <p:nvPr/>
        </p:nvSpPr>
        <p:spPr>
          <a:xfrm>
            <a:off x="1546698" y="542157"/>
            <a:ext cx="603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u="sng" dirty="0">
                <a:latin typeface="Constantia" panose="02030602050306030303" pitchFamily="18" charset="0"/>
              </a:rPr>
              <a:t>Radiološka dijagnostika</a:t>
            </a:r>
            <a:endParaRPr lang="en-US" sz="2800" u="sng" dirty="0">
              <a:latin typeface="Constantia" panose="02030602050306030303" pitchFamily="18" charset="0"/>
            </a:endParaRPr>
          </a:p>
        </p:txBody>
      </p:sp>
      <p:pic>
        <p:nvPicPr>
          <p:cNvPr id="6" name="Picture 5" descr="X-ray of a human body&#10;&#10;Description automatically generated">
            <a:extLst>
              <a:ext uri="{FF2B5EF4-FFF2-40B4-BE49-F238E27FC236}">
                <a16:creationId xmlns:a16="http://schemas.microsoft.com/office/drawing/2014/main" id="{246D0718-7F02-FBF0-3C00-4DA070BD4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2" y="1305693"/>
            <a:ext cx="4924425" cy="5010150"/>
          </a:xfrm>
          <a:prstGeom prst="rect">
            <a:avLst/>
          </a:prstGeom>
        </p:spPr>
      </p:pic>
      <p:pic>
        <p:nvPicPr>
          <p:cNvPr id="8" name="Picture 7" descr="X-ray of a human body&#10;&#10;Description automatically generated">
            <a:extLst>
              <a:ext uri="{FF2B5EF4-FFF2-40B4-BE49-F238E27FC236}">
                <a16:creationId xmlns:a16="http://schemas.microsoft.com/office/drawing/2014/main" id="{56CAAEB9-7721-F959-7A8E-B650E5076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72" y="1305693"/>
            <a:ext cx="4887724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7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vine Respiratory Endoscopy - examination of the nasal passages and windpipe of a highland cow">
            <a:hlinkClick r:id="" action="ppaction://media"/>
            <a:extLst>
              <a:ext uri="{FF2B5EF4-FFF2-40B4-BE49-F238E27FC236}">
                <a16:creationId xmlns:a16="http://schemas.microsoft.com/office/drawing/2014/main" id="{38951412-0632-B432-6A5B-BC9DD53D9D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2655" y="1629383"/>
            <a:ext cx="6977974" cy="3925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68738C-0939-B119-6E9C-595A98064193}"/>
              </a:ext>
            </a:extLst>
          </p:cNvPr>
          <p:cNvSpPr txBox="1"/>
          <p:nvPr/>
        </p:nvSpPr>
        <p:spPr>
          <a:xfrm>
            <a:off x="1663430" y="474064"/>
            <a:ext cx="603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u="sng" dirty="0">
                <a:latin typeface="Constantia" panose="02030602050306030303" pitchFamily="18" charset="0"/>
              </a:rPr>
              <a:t>Endoskopska dijagnostika</a:t>
            </a:r>
            <a:endParaRPr lang="en-US" sz="2800" u="sng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7D1F8E-8BD5-B2C3-0740-644B8EC67DFA}"/>
              </a:ext>
            </a:extLst>
          </p:cNvPr>
          <p:cNvSpPr txBox="1"/>
          <p:nvPr/>
        </p:nvSpPr>
        <p:spPr>
          <a:xfrm>
            <a:off x="1566154" y="483792"/>
            <a:ext cx="603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u="sng" dirty="0">
                <a:latin typeface="Constantia" panose="02030602050306030303" pitchFamily="18" charset="0"/>
              </a:rPr>
              <a:t>Punkcija pleuralnog prostora</a:t>
            </a:r>
            <a:endParaRPr lang="en-US" sz="2800" u="sng" dirty="0">
              <a:latin typeface="Constantia" panose="02030602050306030303" pitchFamily="18" charset="0"/>
            </a:endParaRPr>
          </a:p>
        </p:txBody>
      </p:sp>
      <p:pic>
        <p:nvPicPr>
          <p:cNvPr id="5" name="p2-4-1">
            <a:hlinkClick r:id="" action="ppaction://media"/>
            <a:extLst>
              <a:ext uri="{FF2B5EF4-FFF2-40B4-BE49-F238E27FC236}">
                <a16:creationId xmlns:a16="http://schemas.microsoft.com/office/drawing/2014/main" id="{7D690BCA-9C9B-9B0A-3952-DEB5B8205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2461" y="1333904"/>
            <a:ext cx="6712084" cy="4575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57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5DE58F-DF7D-F3A8-21C8-7E9B1E078453}"/>
              </a:ext>
            </a:extLst>
          </p:cNvPr>
          <p:cNvSpPr txBox="1"/>
          <p:nvPr/>
        </p:nvSpPr>
        <p:spPr>
          <a:xfrm>
            <a:off x="1546698" y="542157"/>
            <a:ext cx="603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u="sng" dirty="0">
                <a:latin typeface="Constantia" panose="02030602050306030303" pitchFamily="18" charset="0"/>
              </a:rPr>
              <a:t>Tanstrahealna aspiracija</a:t>
            </a:r>
            <a:endParaRPr lang="en-US" sz="2800" u="sng" dirty="0">
              <a:latin typeface="Constantia" panose="02030602050306030303" pitchFamily="18" charset="0"/>
            </a:endParaRPr>
          </a:p>
        </p:txBody>
      </p:sp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4AC673EF-9179-827E-406A-BCC78C2EDFC0}"/>
              </a:ext>
            </a:extLst>
          </p:cNvPr>
          <p:cNvSpPr txBox="1"/>
          <p:nvPr/>
        </p:nvSpPr>
        <p:spPr>
          <a:xfrm>
            <a:off x="1575880" y="6080106"/>
            <a:ext cx="2490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VIDEO</a:t>
            </a:r>
            <a:endParaRPr lang="en-US" dirty="0">
              <a:latin typeface="Constantia" panose="02030602050306030303" pitchFamily="18" charset="0"/>
            </a:endParaRPr>
          </a:p>
        </p:txBody>
      </p:sp>
      <p:pic>
        <p:nvPicPr>
          <p:cNvPr id="7" name="Picture 6" descr="A person holding a syringe and needle&#10;&#10;Description automatically generated">
            <a:extLst>
              <a:ext uri="{FF2B5EF4-FFF2-40B4-BE49-F238E27FC236}">
                <a16:creationId xmlns:a16="http://schemas.microsoft.com/office/drawing/2014/main" id="{79221B12-8A26-EAC3-AA4E-8D07571E3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80" y="1529933"/>
            <a:ext cx="6128426" cy="40856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36163-3F09-5B43-0E4A-7B1A8EAC4DAB}"/>
              </a:ext>
            </a:extLst>
          </p:cNvPr>
          <p:cNvSpPr txBox="1"/>
          <p:nvPr/>
        </p:nvSpPr>
        <p:spPr>
          <a:xfrm>
            <a:off x="1060316" y="2388140"/>
            <a:ext cx="2869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sterilna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2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zahteva lokalnu anesteziju</a:t>
            </a:r>
            <a:endParaRPr lang="en-US" sz="2400" dirty="0">
              <a:latin typeface="Constantia" panose="02030602050306030303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150748-AA92-C6DD-E614-536831B527BA}"/>
              </a:ext>
            </a:extLst>
          </p:cNvPr>
          <p:cNvSpPr/>
          <p:nvPr/>
        </p:nvSpPr>
        <p:spPr>
          <a:xfrm>
            <a:off x="1274324" y="6080106"/>
            <a:ext cx="1692613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3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eterinarian giving a cow a injection&#10;&#10;Description automatically generated">
            <a:extLst>
              <a:ext uri="{FF2B5EF4-FFF2-40B4-BE49-F238E27FC236}">
                <a16:creationId xmlns:a16="http://schemas.microsoft.com/office/drawing/2014/main" id="{F7DC3136-2D29-8288-1A2A-098804BB3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75" y="651753"/>
            <a:ext cx="4835508" cy="5730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B9FEE-C29C-7AFC-7A82-BAF33ADE9B03}"/>
              </a:ext>
            </a:extLst>
          </p:cNvPr>
          <p:cNvSpPr txBox="1"/>
          <p:nvPr/>
        </p:nvSpPr>
        <p:spPr>
          <a:xfrm>
            <a:off x="515564" y="475276"/>
            <a:ext cx="603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u="sng" dirty="0">
                <a:latin typeface="Constantia" panose="02030602050306030303" pitchFamily="18" charset="0"/>
              </a:rPr>
              <a:t>Bronhoalveolarna lavaža</a:t>
            </a:r>
            <a:endParaRPr lang="en-US" sz="2800" u="sng" dirty="0">
              <a:latin typeface="Constantia" panose="0203060205030603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116C96-F71E-9C77-1FCA-88C0D359B485}"/>
              </a:ext>
            </a:extLst>
          </p:cNvPr>
          <p:cNvSpPr txBox="1"/>
          <p:nvPr/>
        </p:nvSpPr>
        <p:spPr>
          <a:xfrm>
            <a:off x="836580" y="2534055"/>
            <a:ext cx="4280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Nije sterilna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2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Dobra za ispitivanje fokalnih promena</a:t>
            </a:r>
            <a:endParaRPr lang="en-US" sz="24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69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C50831-DE21-3DFA-E1DB-83B1F1250349}"/>
              </a:ext>
            </a:extLst>
          </p:cNvPr>
          <p:cNvSpPr txBox="1"/>
          <p:nvPr/>
        </p:nvSpPr>
        <p:spPr>
          <a:xfrm>
            <a:off x="2217907" y="272374"/>
            <a:ext cx="848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u="sng" dirty="0">
                <a:latin typeface="Constantia" panose="02030602050306030303" pitchFamily="18" charset="0"/>
              </a:rPr>
              <a:t>NAJČEŠĆA OBOLJENJA RESPIRATORNOG SISTEMA DOMAĆIH PAPKARA</a:t>
            </a:r>
            <a:endParaRPr lang="en-US" u="sng" dirty="0">
              <a:latin typeface="Constantia" panose="02030602050306030303" pitchFamily="18" charset="0"/>
            </a:endParaRPr>
          </a:p>
        </p:txBody>
      </p:sp>
      <p:pic>
        <p:nvPicPr>
          <p:cNvPr id="6" name="Picture 5" descr="A cow with a black and white face&#10;&#10;Description automatically generated">
            <a:extLst>
              <a:ext uri="{FF2B5EF4-FFF2-40B4-BE49-F238E27FC236}">
                <a16:creationId xmlns:a16="http://schemas.microsoft.com/office/drawing/2014/main" id="{A7465DF7-CF23-C64E-7242-26223E49C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17" y="1725899"/>
            <a:ext cx="3429000" cy="2143125"/>
          </a:xfrm>
          <a:prstGeom prst="rect">
            <a:avLst/>
          </a:prstGeom>
        </p:spPr>
      </p:pic>
      <p:pic>
        <p:nvPicPr>
          <p:cNvPr id="8" name="Picture 7" descr="A close-up of a cow's head&#10;&#10;Description automatically generated">
            <a:extLst>
              <a:ext uri="{FF2B5EF4-FFF2-40B4-BE49-F238E27FC236}">
                <a16:creationId xmlns:a16="http://schemas.microsoft.com/office/drawing/2014/main" id="{F1C66469-B980-00D7-B6B4-0DB0355A2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27" y="1613979"/>
            <a:ext cx="3432096" cy="2366963"/>
          </a:xfrm>
          <a:prstGeom prst="rect">
            <a:avLst/>
          </a:prstGeom>
        </p:spPr>
      </p:pic>
      <p:pic>
        <p:nvPicPr>
          <p:cNvPr id="10" name="Picture 9" descr="A close-up of a cow&#10;&#10;Description automatically generated">
            <a:extLst>
              <a:ext uri="{FF2B5EF4-FFF2-40B4-BE49-F238E27FC236}">
                <a16:creationId xmlns:a16="http://schemas.microsoft.com/office/drawing/2014/main" id="{ED7BCF4B-184C-CC6F-261C-34E1641D0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7" y="1285875"/>
            <a:ext cx="3777459" cy="30231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F18440-8484-40FD-99D3-2A3F6038DAB6}"/>
              </a:ext>
            </a:extLst>
          </p:cNvPr>
          <p:cNvSpPr txBox="1"/>
          <p:nvPr/>
        </p:nvSpPr>
        <p:spPr>
          <a:xfrm>
            <a:off x="447473" y="4396902"/>
            <a:ext cx="3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IBR Infektivni bovini rinotraheitis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0E756-AC3E-E9DC-6506-A1C3B45FBD29}"/>
              </a:ext>
            </a:extLst>
          </p:cNvPr>
          <p:cNvSpPr txBox="1"/>
          <p:nvPr/>
        </p:nvSpPr>
        <p:spPr>
          <a:xfrm>
            <a:off x="5031027" y="3951774"/>
            <a:ext cx="3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Bovini sincicijalni virus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819FD-5D87-6380-E889-3FF98C43F588}"/>
              </a:ext>
            </a:extLst>
          </p:cNvPr>
          <p:cNvSpPr txBox="1"/>
          <p:nvPr/>
        </p:nvSpPr>
        <p:spPr>
          <a:xfrm>
            <a:off x="9160213" y="4104787"/>
            <a:ext cx="3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Parainfluenca 3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B584B454-9F37-B652-7267-DD38A2E47B8B}"/>
              </a:ext>
            </a:extLst>
          </p:cNvPr>
          <p:cNvSpPr/>
          <p:nvPr/>
        </p:nvSpPr>
        <p:spPr>
          <a:xfrm>
            <a:off x="5943600" y="4581568"/>
            <a:ext cx="359923" cy="369332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19479B-0906-7D5E-60E7-0FB62E35A0F3}"/>
              </a:ext>
            </a:extLst>
          </p:cNvPr>
          <p:cNvSpPr txBox="1"/>
          <p:nvPr/>
        </p:nvSpPr>
        <p:spPr>
          <a:xfrm>
            <a:off x="3167975" y="4965354"/>
            <a:ext cx="593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nstantia" panose="02030602050306030303" pitchFamily="18" charset="0"/>
              </a:rPr>
              <a:t>Pasteurella </a:t>
            </a:r>
            <a:r>
              <a:rPr lang="en-US" sz="1600" dirty="0" err="1">
                <a:latin typeface="Constantia" panose="02030602050306030303" pitchFamily="18" charset="0"/>
              </a:rPr>
              <a:t>multocida</a:t>
            </a:r>
            <a:r>
              <a:rPr lang="en-US" sz="1600" dirty="0">
                <a:latin typeface="Constantia" panose="02030602050306030303" pitchFamily="18" charset="0"/>
              </a:rPr>
              <a:t>, </a:t>
            </a:r>
            <a:r>
              <a:rPr lang="en-US" sz="1600" dirty="0" err="1">
                <a:latin typeface="Constantia" panose="02030602050306030303" pitchFamily="18" charset="0"/>
              </a:rPr>
              <a:t>Mannheimia</a:t>
            </a:r>
            <a:r>
              <a:rPr lang="en-US" sz="1600" dirty="0">
                <a:latin typeface="Constantia" panose="02030602050306030303" pitchFamily="18" charset="0"/>
              </a:rPr>
              <a:t> </a:t>
            </a:r>
            <a:r>
              <a:rPr lang="en-US" sz="1600" dirty="0" err="1">
                <a:latin typeface="Constantia" panose="02030602050306030303" pitchFamily="18" charset="0"/>
              </a:rPr>
              <a:t>haemolytica</a:t>
            </a:r>
            <a:r>
              <a:rPr lang="en-US" sz="1600" dirty="0">
                <a:latin typeface="Constantia" panose="02030602050306030303" pitchFamily="18" charset="0"/>
              </a:rPr>
              <a:t>, </a:t>
            </a:r>
            <a:r>
              <a:rPr lang="en-US" sz="1600" dirty="0" err="1">
                <a:latin typeface="Constantia" panose="02030602050306030303" pitchFamily="18" charset="0"/>
              </a:rPr>
              <a:t>Histophilus</a:t>
            </a:r>
            <a:r>
              <a:rPr lang="en-US" sz="1600" dirty="0">
                <a:latin typeface="Constantia" panose="02030602050306030303" pitchFamily="18" charset="0"/>
              </a:rPr>
              <a:t> </a:t>
            </a:r>
            <a:r>
              <a:rPr lang="en-US" sz="1600" dirty="0" err="1">
                <a:latin typeface="Constantia" panose="02030602050306030303" pitchFamily="18" charset="0"/>
              </a:rPr>
              <a:t>somni</a:t>
            </a:r>
            <a:endParaRPr lang="en-US" sz="1600" dirty="0">
              <a:latin typeface="Constantia" panose="02030602050306030303" pitchFamily="18" charset="0"/>
            </a:endParaRPr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BA076D75-70C2-1DCC-410E-F205B6C3DEDD}"/>
              </a:ext>
            </a:extLst>
          </p:cNvPr>
          <p:cNvSpPr/>
          <p:nvPr/>
        </p:nvSpPr>
        <p:spPr>
          <a:xfrm>
            <a:off x="5721485" y="5550129"/>
            <a:ext cx="749030" cy="341040"/>
          </a:xfrm>
          <a:prstGeom prst="mathEqua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E391F-275D-67E6-34B6-969B0D4BB57D}"/>
              </a:ext>
            </a:extLst>
          </p:cNvPr>
          <p:cNvSpPr txBox="1"/>
          <p:nvPr/>
        </p:nvSpPr>
        <p:spPr>
          <a:xfrm>
            <a:off x="3130685" y="6026349"/>
            <a:ext cx="5930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dirty="0">
                <a:latin typeface="Constantia" panose="02030602050306030303" pitchFamily="18" charset="0"/>
              </a:rPr>
              <a:t>ENZOOTSKA PNEUMONIJA</a:t>
            </a:r>
            <a:endParaRPr lang="en-US" sz="16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64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icroscopic view of a long curved object&#10;&#10;Description automatically generated">
            <a:extLst>
              <a:ext uri="{FF2B5EF4-FFF2-40B4-BE49-F238E27FC236}">
                <a16:creationId xmlns:a16="http://schemas.microsoft.com/office/drawing/2014/main" id="{CCEA1CE0-1D56-5129-8B9D-77BB7A90C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74" y="1828799"/>
            <a:ext cx="2747605" cy="2389222"/>
          </a:xfrm>
          <a:prstGeom prst="rect">
            <a:avLst/>
          </a:prstGeom>
        </p:spPr>
      </p:pic>
      <p:pic>
        <p:nvPicPr>
          <p:cNvPr id="7" name="Picture 6" descr="A close-up of a microscopic object&#10;&#10;Description automatically generated">
            <a:extLst>
              <a:ext uri="{FF2B5EF4-FFF2-40B4-BE49-F238E27FC236}">
                <a16:creationId xmlns:a16="http://schemas.microsoft.com/office/drawing/2014/main" id="{BD12EE56-CF41-976C-A42C-C081CEB44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572220"/>
            <a:ext cx="3285910" cy="2856780"/>
          </a:xfrm>
          <a:prstGeom prst="rect">
            <a:avLst/>
          </a:prstGeom>
        </p:spPr>
      </p:pic>
      <p:pic>
        <p:nvPicPr>
          <p:cNvPr id="9" name="Picture 8" descr="A close-up of a person's hand holding a piece of meat&#10;&#10;Description automatically generated">
            <a:extLst>
              <a:ext uri="{FF2B5EF4-FFF2-40B4-BE49-F238E27FC236}">
                <a16:creationId xmlns:a16="http://schemas.microsoft.com/office/drawing/2014/main" id="{9632BAB7-D8A5-D0EA-FB67-47F169A3A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33" y="1332486"/>
            <a:ext cx="4991797" cy="3381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600463-B02A-6B3A-1DC3-7832134287AC}"/>
              </a:ext>
            </a:extLst>
          </p:cNvPr>
          <p:cNvSpPr txBox="1"/>
          <p:nvPr/>
        </p:nvSpPr>
        <p:spPr>
          <a:xfrm>
            <a:off x="947442" y="4792155"/>
            <a:ext cx="343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Metadrongilide / Plućni Vlašci</a:t>
            </a:r>
          </a:p>
          <a:p>
            <a:pPr algn="ctr"/>
            <a:r>
              <a:rPr lang="sr-Latn-RS" dirty="0">
                <a:latin typeface="Constantia" panose="02030602050306030303" pitchFamily="18" charset="0"/>
              </a:rPr>
              <a:t>Svi!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21611-3600-CC9D-DE8D-C93310C16A4F}"/>
              </a:ext>
            </a:extLst>
          </p:cNvPr>
          <p:cNvSpPr txBox="1"/>
          <p:nvPr/>
        </p:nvSpPr>
        <p:spPr>
          <a:xfrm>
            <a:off x="8152396" y="4808029"/>
            <a:ext cx="343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Tuberkuloza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93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ep standing next to a wall&#10;&#10;Description automatically generated">
            <a:extLst>
              <a:ext uri="{FF2B5EF4-FFF2-40B4-BE49-F238E27FC236}">
                <a16:creationId xmlns:a16="http://schemas.microsoft.com/office/drawing/2014/main" id="{4512AE94-91FF-9452-FEAC-00C01C4C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62" y="1060315"/>
            <a:ext cx="4846873" cy="3912463"/>
          </a:xfrm>
          <a:prstGeom prst="rect">
            <a:avLst/>
          </a:prstGeom>
        </p:spPr>
      </p:pic>
      <p:pic>
        <p:nvPicPr>
          <p:cNvPr id="7" name="Picture 6" descr="A sheep drinking water from a puddle&#10;&#10;Description automatically generated">
            <a:extLst>
              <a:ext uri="{FF2B5EF4-FFF2-40B4-BE49-F238E27FC236}">
                <a16:creationId xmlns:a16="http://schemas.microsoft.com/office/drawing/2014/main" id="{2143A452-8901-86BD-1B5E-17B5FA0FA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0" y="1149891"/>
            <a:ext cx="3152775" cy="3390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49347-C5CC-66F5-2878-61A2FF7F2599}"/>
              </a:ext>
            </a:extLst>
          </p:cNvPr>
          <p:cNvSpPr txBox="1"/>
          <p:nvPr/>
        </p:nvSpPr>
        <p:spPr>
          <a:xfrm>
            <a:off x="847927" y="4784779"/>
            <a:ext cx="4064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Adenomatoza ovaca</a:t>
            </a:r>
          </a:p>
          <a:p>
            <a:pPr marL="285750" indent="-285750" algn="ctr">
              <a:buFontTx/>
              <a:buChar char="-"/>
            </a:pPr>
            <a:r>
              <a:rPr lang="sr-Latn-RS" dirty="0">
                <a:latin typeface="Constantia" panose="02030602050306030303" pitchFamily="18" charset="0"/>
              </a:rPr>
              <a:t>Jaagsiekte –</a:t>
            </a:r>
          </a:p>
          <a:p>
            <a:pPr algn="ctr"/>
            <a:r>
              <a:rPr lang="sr-Latn-RS" dirty="0">
                <a:latin typeface="Constantia" panose="02030602050306030303" pitchFamily="18" charset="0"/>
              </a:rPr>
              <a:t>Ovini pulmonalni adenokarcinom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88015C-4673-EC1C-51BC-F8B04973EA63}"/>
              </a:ext>
            </a:extLst>
          </p:cNvPr>
          <p:cNvSpPr txBox="1"/>
          <p:nvPr/>
        </p:nvSpPr>
        <p:spPr>
          <a:xfrm>
            <a:off x="7775643" y="4972778"/>
            <a:ext cx="343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Plućni apscesi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14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oat's head&#10;&#10;Description automatically generated">
            <a:extLst>
              <a:ext uri="{FF2B5EF4-FFF2-40B4-BE49-F238E27FC236}">
                <a16:creationId xmlns:a16="http://schemas.microsoft.com/office/drawing/2014/main" id="{FF855CE1-F868-9CE9-E2F7-A2149E43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95" y="763146"/>
            <a:ext cx="8579188" cy="3730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1A775-BFF9-3248-914C-B0533C217308}"/>
              </a:ext>
            </a:extLst>
          </p:cNvPr>
          <p:cNvSpPr txBox="1"/>
          <p:nvPr/>
        </p:nvSpPr>
        <p:spPr>
          <a:xfrm>
            <a:off x="2704290" y="4708187"/>
            <a:ext cx="517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Kaprini nazalni adenokarcinom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04F0A-735E-A59E-EB89-F2C479D85B4D}"/>
              </a:ext>
            </a:extLst>
          </p:cNvPr>
          <p:cNvSpPr txBox="1"/>
          <p:nvPr/>
        </p:nvSpPr>
        <p:spPr>
          <a:xfrm>
            <a:off x="7042825" y="5833353"/>
            <a:ext cx="517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Osetljivije na respiratorna oboljenja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32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44AF6-0CBF-8646-A0E1-E03BF3841C49}"/>
              </a:ext>
            </a:extLst>
          </p:cNvPr>
          <p:cNvSpPr txBox="1"/>
          <p:nvPr/>
        </p:nvSpPr>
        <p:spPr>
          <a:xfrm>
            <a:off x="3012141" y="295836"/>
            <a:ext cx="578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Constantia" panose="02030602050306030303" pitchFamily="18" charset="0"/>
              </a:rPr>
              <a:t>SIMPTOMI OBOLJENJA RESPIRATORNOG SISTEMA</a:t>
            </a:r>
            <a:endParaRPr lang="en-US" sz="2400" dirty="0">
              <a:latin typeface="Constantia" panose="020306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24C32-4DEC-8CD1-413B-F83A6101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144" y="1695794"/>
            <a:ext cx="3370511" cy="2662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0BE376-7309-2ABE-43EA-F2CFA6010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8" y="1695794"/>
            <a:ext cx="3072350" cy="2662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A41152-19A0-D9F7-FEFE-F1597CC0D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34" y="1695794"/>
            <a:ext cx="3825531" cy="266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8ADF21-605E-69EF-F6A2-AEECF99ACAD5}"/>
              </a:ext>
            </a:extLst>
          </p:cNvPr>
          <p:cNvSpPr txBox="1"/>
          <p:nvPr/>
        </p:nvSpPr>
        <p:spPr>
          <a:xfrm>
            <a:off x="1093695" y="4455459"/>
            <a:ext cx="2348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Constantia" panose="02030602050306030303" pitchFamily="18" charset="0"/>
              </a:rPr>
              <a:t>NOSNI ISCEDAK</a:t>
            </a: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53D63-BB55-FFA0-172D-2A9B20DDF3F7}"/>
              </a:ext>
            </a:extLst>
          </p:cNvPr>
          <p:cNvSpPr txBox="1"/>
          <p:nvPr/>
        </p:nvSpPr>
        <p:spPr>
          <a:xfrm>
            <a:off x="4849907" y="4455459"/>
            <a:ext cx="2348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Constantia" panose="02030602050306030303" pitchFamily="18" charset="0"/>
              </a:rPr>
              <a:t>KAŠALJ</a:t>
            </a: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B60047-E0C7-F741-3498-80B4DA2F91E0}"/>
              </a:ext>
            </a:extLst>
          </p:cNvPr>
          <p:cNvSpPr txBox="1"/>
          <p:nvPr/>
        </p:nvSpPr>
        <p:spPr>
          <a:xfrm>
            <a:off x="8812022" y="4455459"/>
            <a:ext cx="2348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Constantia" panose="02030602050306030303" pitchFamily="18" charset="0"/>
              </a:rPr>
              <a:t>DISPNEJA</a:t>
            </a: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3D37D-34E8-4FCF-5031-5B20E28D79B1}"/>
              </a:ext>
            </a:extLst>
          </p:cNvPr>
          <p:cNvSpPr txBox="1"/>
          <p:nvPr/>
        </p:nvSpPr>
        <p:spPr>
          <a:xfrm>
            <a:off x="373395" y="5735016"/>
            <a:ext cx="5277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Constantia" panose="02030602050306030303" pitchFamily="18" charset="0"/>
              </a:rPr>
              <a:t>FEBRA, INAPETENCA, PAD MLEČNOSTI...</a:t>
            </a: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8D05E5-6968-33FB-CE40-A02874797AAE}"/>
              </a:ext>
            </a:extLst>
          </p:cNvPr>
          <p:cNvSpPr txBox="1"/>
          <p:nvPr/>
        </p:nvSpPr>
        <p:spPr>
          <a:xfrm>
            <a:off x="6024283" y="5611906"/>
            <a:ext cx="473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NOVEMBAR-DECEMBAR; FEBRUAR-MART</a:t>
            </a:r>
          </a:p>
          <a:p>
            <a:r>
              <a:rPr lang="sr-Latn-RS" dirty="0">
                <a:latin typeface="Constantia" panose="02030602050306030303" pitchFamily="18" charset="0"/>
              </a:rPr>
              <a:t>		TRANSPORT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395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g with a piggy face&#10;&#10;Description automatically generated with medium confidence">
            <a:extLst>
              <a:ext uri="{FF2B5EF4-FFF2-40B4-BE49-F238E27FC236}">
                <a16:creationId xmlns:a16="http://schemas.microsoft.com/office/drawing/2014/main" id="{E1AD6FD6-9581-9786-084A-90205F77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6" y="858472"/>
            <a:ext cx="5500001" cy="3814864"/>
          </a:xfrm>
          <a:prstGeom prst="rect">
            <a:avLst/>
          </a:prstGeom>
        </p:spPr>
      </p:pic>
      <p:pic>
        <p:nvPicPr>
          <p:cNvPr id="5" name="Picture 4" descr="A person wearing a face mask and gloves&#10;&#10;Description automatically generated">
            <a:extLst>
              <a:ext uri="{FF2B5EF4-FFF2-40B4-BE49-F238E27FC236}">
                <a16:creationId xmlns:a16="http://schemas.microsoft.com/office/drawing/2014/main" id="{74B91026-8EB7-3ECF-7E24-94C3C0F51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64" y="3429000"/>
            <a:ext cx="3472775" cy="2604581"/>
          </a:xfrm>
          <a:prstGeom prst="rect">
            <a:avLst/>
          </a:prstGeom>
        </p:spPr>
      </p:pic>
      <p:pic>
        <p:nvPicPr>
          <p:cNvPr id="9" name="Picture 8" descr="A pig lying on a brown paper&#10;&#10;Description automatically generated">
            <a:extLst>
              <a:ext uri="{FF2B5EF4-FFF2-40B4-BE49-F238E27FC236}">
                <a16:creationId xmlns:a16="http://schemas.microsoft.com/office/drawing/2014/main" id="{BBEFBD69-967D-F600-2C71-3F4E4CBE0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24" y="494604"/>
            <a:ext cx="3586263" cy="2271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AC218C-994A-CD9E-05AA-7CBCE483EA99}"/>
              </a:ext>
            </a:extLst>
          </p:cNvPr>
          <p:cNvSpPr txBox="1"/>
          <p:nvPr/>
        </p:nvSpPr>
        <p:spPr>
          <a:xfrm>
            <a:off x="8132323" y="2866738"/>
            <a:ext cx="283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1F1F1F"/>
                </a:solidFill>
                <a:effectLst/>
                <a:latin typeface="Google Sans"/>
              </a:rPr>
              <a:t>Glässer</a:t>
            </a:r>
            <a:r>
              <a:rPr lang="sr-Latn-RS" b="0" i="0" dirty="0">
                <a:solidFill>
                  <a:srgbClr val="1F1F1F"/>
                </a:solidFill>
                <a:effectLst/>
                <a:latin typeface="Constantia" panose="02030602050306030303" pitchFamily="18" charset="0"/>
              </a:rPr>
              <a:t>-ova bolest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C07AA-48E9-3A53-9F14-F5F6CDF2F873}"/>
              </a:ext>
            </a:extLst>
          </p:cNvPr>
          <p:cNvSpPr txBox="1"/>
          <p:nvPr/>
        </p:nvSpPr>
        <p:spPr>
          <a:xfrm>
            <a:off x="7973438" y="6178730"/>
            <a:ext cx="283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0" i="0" dirty="0">
                <a:solidFill>
                  <a:srgbClr val="1F1F1F"/>
                </a:solidFill>
                <a:effectLst/>
                <a:latin typeface="Constantia" panose="02030602050306030303" pitchFamily="18" charset="0"/>
              </a:rPr>
              <a:t>Influenca!!!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9BDBC-8C4C-F906-E1DF-E88B08CCB524}"/>
              </a:ext>
            </a:extLst>
          </p:cNvPr>
          <p:cNvSpPr txBox="1"/>
          <p:nvPr/>
        </p:nvSpPr>
        <p:spPr>
          <a:xfrm>
            <a:off x="1627762" y="4862253"/>
            <a:ext cx="377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0" i="0" dirty="0">
                <a:solidFill>
                  <a:srgbClr val="1F1F1F"/>
                </a:solidFill>
                <a:effectLst/>
                <a:latin typeface="Constantia" panose="02030602050306030303" pitchFamily="18" charset="0"/>
              </a:rPr>
              <a:t>Enzootska pneumonija svinja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44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list&#10;&#10;Description automatically generated">
            <a:extLst>
              <a:ext uri="{FF2B5EF4-FFF2-40B4-BE49-F238E27FC236}">
                <a16:creationId xmlns:a16="http://schemas.microsoft.com/office/drawing/2014/main" id="{46C543BC-8C9E-8FE1-BD60-C0CFD2931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7" y="424667"/>
            <a:ext cx="5806943" cy="6203218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5EA141-E4F0-BBAF-B3A0-617032FE3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55" y="424667"/>
            <a:ext cx="4747671" cy="5814564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A4DAC586-F348-F419-B9CC-4293BF800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71" y="4539824"/>
            <a:ext cx="8641829" cy="2088061"/>
          </a:xfrm>
          <a:prstGeom prst="rect">
            <a:avLst/>
          </a:prstGeom>
        </p:spPr>
      </p:pic>
      <p:pic>
        <p:nvPicPr>
          <p:cNvPr id="11" name="Picture 10" descr="A pig with a tear on its face&#10;&#10;Description automatically generated">
            <a:extLst>
              <a:ext uri="{FF2B5EF4-FFF2-40B4-BE49-F238E27FC236}">
                <a16:creationId xmlns:a16="http://schemas.microsoft.com/office/drawing/2014/main" id="{C3A8432B-14C1-D802-A000-E0C313611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25" y="230115"/>
            <a:ext cx="3065041" cy="4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66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073FAF-3361-256D-7A6C-F48C05F1E9C7}"/>
              </a:ext>
            </a:extLst>
          </p:cNvPr>
          <p:cNvSpPr txBox="1"/>
          <p:nvPr/>
        </p:nvSpPr>
        <p:spPr>
          <a:xfrm>
            <a:off x="3433482" y="394447"/>
            <a:ext cx="481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Constantia" panose="02030602050306030303" pitchFamily="18" charset="0"/>
              </a:rPr>
              <a:t>METODE PREGLEDA RESPIRATORNOG SISTEMA</a:t>
            </a: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6FEE3-5B04-7DF3-7EF8-2BB5D7E6E621}"/>
              </a:ext>
            </a:extLst>
          </p:cNvPr>
          <p:cNvSpPr txBox="1"/>
          <p:nvPr/>
        </p:nvSpPr>
        <p:spPr>
          <a:xfrm>
            <a:off x="1855694" y="1595717"/>
            <a:ext cx="289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u="sng" dirty="0">
                <a:latin typeface="Constantia" panose="02030602050306030303" pitchFamily="18" charset="0"/>
              </a:rPr>
              <a:t>OPŠTE METODE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400" u="sng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ADSPEKCIJA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PALPACIJA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AUSKULTACIJA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PERKUSIJA</a:t>
            </a:r>
            <a:endParaRPr lang="en-US" sz="2400" dirty="0">
              <a:latin typeface="Constantia" panose="0203060205030603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F64E86-7428-407E-6B88-0F95B05A7FC1}"/>
              </a:ext>
            </a:extLst>
          </p:cNvPr>
          <p:cNvSpPr txBox="1"/>
          <p:nvPr/>
        </p:nvSpPr>
        <p:spPr>
          <a:xfrm>
            <a:off x="6840069" y="1515035"/>
            <a:ext cx="45899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u="sng" dirty="0">
                <a:latin typeface="Constantia" panose="02030602050306030303" pitchFamily="18" charset="0"/>
              </a:rPr>
              <a:t>SPECIJALNE METODE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400" u="sng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LABORATORIJSKE METODE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ENDOSKOPIJA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RTG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UZ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Constantia" panose="02030602050306030303" pitchFamily="18" charset="0"/>
              </a:rPr>
              <a:t>PUNKCIJA/CENTEZA</a:t>
            </a:r>
            <a:endParaRPr lang="en-US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nstantia" panose="02030602050306030303" pitchFamily="18" charset="0"/>
              </a:rPr>
              <a:t>TRANSTRAHEALNA ASPIRACIJA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nstantia" panose="02030602050306030303" pitchFamily="18" charset="0"/>
              </a:rPr>
              <a:t>BRONHOALVEOLARNA LAVA</a:t>
            </a:r>
            <a:r>
              <a:rPr lang="sr-Latn-RS" sz="2400" dirty="0">
                <a:latin typeface="Constantia" panose="02030602050306030303" pitchFamily="18" charset="0"/>
              </a:rPr>
              <a:t>ŽA</a:t>
            </a:r>
            <a:endParaRPr lang="en-US" sz="24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2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FF922B-C5BC-2550-EAD0-A2C5512B1836}"/>
              </a:ext>
            </a:extLst>
          </p:cNvPr>
          <p:cNvSpPr txBox="1"/>
          <p:nvPr/>
        </p:nvSpPr>
        <p:spPr>
          <a:xfrm>
            <a:off x="744071" y="779929"/>
            <a:ext cx="64545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PRE OTPOČINJANJ</a:t>
            </a:r>
            <a:r>
              <a:rPr lang="en-US" dirty="0">
                <a:latin typeface="Constantia" panose="02030602050306030303" pitchFamily="18" charset="0"/>
              </a:rPr>
              <a:t>A</a:t>
            </a:r>
            <a:r>
              <a:rPr lang="sr-Latn-RS" dirty="0">
                <a:latin typeface="Constantia" panose="02030602050306030303" pitchFamily="18" charset="0"/>
              </a:rPr>
              <a:t> PREGLEDA POSMATRAMO ŽIVOTINJU!</a:t>
            </a:r>
          </a:p>
          <a:p>
            <a:endParaRPr lang="sr-Latn-RS" dirty="0">
              <a:latin typeface="Constantia" panose="02030602050306030303" pitchFamily="18" charset="0"/>
            </a:endParaRPr>
          </a:p>
          <a:p>
            <a:endParaRPr lang="sr-Latn-RS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STAV KOJI ZAUZIMA I PONAŠANJE (HABITUS)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Constantia" panose="02030602050306030303" pitchFamily="18" charset="0"/>
              </a:rPr>
              <a:t>OBRAZAC DISANJA</a:t>
            </a:r>
            <a:endParaRPr lang="en-US" dirty="0">
              <a:latin typeface="Constantia" panose="020306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D4CF0-26EC-8958-8A9A-6E34FB695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9" y="2101774"/>
            <a:ext cx="6454588" cy="4290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0D35A0-96EC-6418-9E22-8800303C88B9}"/>
              </a:ext>
            </a:extLst>
          </p:cNvPr>
          <p:cNvSpPr txBox="1"/>
          <p:nvPr/>
        </p:nvSpPr>
        <p:spPr>
          <a:xfrm>
            <a:off x="10665618" y="379023"/>
            <a:ext cx="1089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dirty="0"/>
              <a:t>2*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8141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989951-023D-C0D1-F5F6-28F8C6310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72" y="523453"/>
            <a:ext cx="9236822" cy="52812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F445E07-D21F-A7F6-9A02-8653B8392E60}"/>
              </a:ext>
            </a:extLst>
          </p:cNvPr>
          <p:cNvSpPr/>
          <p:nvPr/>
        </p:nvSpPr>
        <p:spPr>
          <a:xfrm>
            <a:off x="671208" y="3331608"/>
            <a:ext cx="1692613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3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583EE9-5C0E-CE93-9965-2C5156987519}"/>
              </a:ext>
            </a:extLst>
          </p:cNvPr>
          <p:cNvSpPr txBox="1"/>
          <p:nvPr/>
        </p:nvSpPr>
        <p:spPr>
          <a:xfrm>
            <a:off x="977153" y="726141"/>
            <a:ext cx="64366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u="sng" dirty="0">
                <a:latin typeface="Constantia" panose="02030602050306030303" pitchFamily="18" charset="0"/>
              </a:rPr>
              <a:t>REDOSLED PREGLEDA RESPIRATORNOG SISTEMA:</a:t>
            </a:r>
          </a:p>
          <a:p>
            <a:endParaRPr lang="sr-Latn-RS" sz="2800" u="sng" dirty="0">
              <a:latin typeface="Constantia" panose="02030602050306030303" pitchFamily="18" charset="0"/>
            </a:endParaRPr>
          </a:p>
          <a:p>
            <a:pPr marL="342900" indent="-342900">
              <a:buAutoNum type="arabicPeriod"/>
            </a:pPr>
            <a:r>
              <a:rPr lang="sr-Latn-RS" sz="2800" dirty="0">
                <a:latin typeface="Constantia" panose="02030602050306030303" pitchFamily="18" charset="0"/>
              </a:rPr>
              <a:t>PREGLED GORNJIH PARTIJA</a:t>
            </a:r>
          </a:p>
          <a:p>
            <a:pPr marL="342900" indent="-342900">
              <a:buAutoNum type="arabicPeriod"/>
            </a:pPr>
            <a:endParaRPr lang="sr-Latn-RS" sz="2800" dirty="0">
              <a:latin typeface="Constantia" panose="02030602050306030303" pitchFamily="18" charset="0"/>
            </a:endParaRPr>
          </a:p>
          <a:p>
            <a:pPr marL="342900" indent="-342900">
              <a:buAutoNum type="arabicPeriod"/>
            </a:pPr>
            <a:r>
              <a:rPr lang="sr-Latn-RS" sz="2800" dirty="0">
                <a:latin typeface="Constantia" panose="02030602050306030303" pitchFamily="18" charset="0"/>
              </a:rPr>
              <a:t>ISPITIVANJE DISAJNIH POKRETA</a:t>
            </a:r>
          </a:p>
          <a:p>
            <a:pPr marL="342900" indent="-342900">
              <a:buAutoNum type="arabicPeriod"/>
            </a:pPr>
            <a:endParaRPr lang="sr-Latn-RS" sz="2800" dirty="0">
              <a:latin typeface="Constantia" panose="02030602050306030303" pitchFamily="18" charset="0"/>
            </a:endParaRPr>
          </a:p>
          <a:p>
            <a:pPr marL="342900" indent="-342900">
              <a:buAutoNum type="arabicPeriod"/>
            </a:pPr>
            <a:r>
              <a:rPr lang="sr-Latn-RS" sz="2800" b="1" dirty="0">
                <a:latin typeface="Constantia" panose="02030602050306030303" pitchFamily="18" charset="0"/>
              </a:rPr>
              <a:t>PERKUSIJA GRUDNOG KOŠA</a:t>
            </a:r>
          </a:p>
          <a:p>
            <a:pPr marL="342900" indent="-342900">
              <a:buAutoNum type="arabicPeriod"/>
            </a:pPr>
            <a:endParaRPr lang="sr-Latn-RS" sz="2800" dirty="0">
              <a:latin typeface="Constantia" panose="02030602050306030303" pitchFamily="18" charset="0"/>
            </a:endParaRPr>
          </a:p>
          <a:p>
            <a:pPr marL="342900" indent="-342900">
              <a:buAutoNum type="arabicPeriod"/>
            </a:pPr>
            <a:r>
              <a:rPr lang="sr-Latn-RS" sz="2800" dirty="0">
                <a:latin typeface="Constantia" panose="02030602050306030303" pitchFamily="18" charset="0"/>
              </a:rPr>
              <a:t>AUSKULTACIJA GRUDNOG KOŠA</a:t>
            </a:r>
            <a:endParaRPr lang="en-US" sz="2800" dirty="0">
              <a:latin typeface="Constantia" panose="020306020503060303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842DD-D2D7-CB8A-7611-F1C3C774BAAE}"/>
              </a:ext>
            </a:extLst>
          </p:cNvPr>
          <p:cNvGrpSpPr/>
          <p:nvPr/>
        </p:nvGrpSpPr>
        <p:grpSpPr>
          <a:xfrm>
            <a:off x="7924798" y="3227294"/>
            <a:ext cx="2689413" cy="1255059"/>
            <a:chOff x="7924798" y="3227294"/>
            <a:chExt cx="2689413" cy="12550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76179C-0980-134D-C6C1-D191D945B61C}"/>
                </a:ext>
              </a:extLst>
            </p:cNvPr>
            <p:cNvSpPr txBox="1"/>
            <p:nvPr/>
          </p:nvSpPr>
          <p:spPr>
            <a:xfrm>
              <a:off x="8014446" y="3290047"/>
              <a:ext cx="25997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600" dirty="0">
                  <a:latin typeface="Constantia" panose="02030602050306030303" pitchFamily="18" charset="0"/>
                </a:rPr>
                <a:t>Perkusija se izvodi prva kako bi se utvrdila veličina plućnog polja koje ćemo posle auskultirati!!!</a:t>
              </a:r>
              <a:endParaRPr lang="en-US" sz="1600" dirty="0">
                <a:latin typeface="Constantia" panose="02030602050306030303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D82F8D-D446-56F3-424C-B45F7086B6CE}"/>
                </a:ext>
              </a:extLst>
            </p:cNvPr>
            <p:cNvSpPr/>
            <p:nvPr/>
          </p:nvSpPr>
          <p:spPr>
            <a:xfrm>
              <a:off x="7924798" y="3227294"/>
              <a:ext cx="2689413" cy="12550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949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099573-8566-DDB3-BFF4-AE55667BB5B2}"/>
              </a:ext>
            </a:extLst>
          </p:cNvPr>
          <p:cNvSpPr txBox="1"/>
          <p:nvPr/>
        </p:nvSpPr>
        <p:spPr>
          <a:xfrm>
            <a:off x="654424" y="367553"/>
            <a:ext cx="828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u="sng" dirty="0">
                <a:latin typeface="Constantia" panose="02030602050306030303" pitchFamily="18" charset="0"/>
              </a:rPr>
              <a:t>1. PREGLED GORNJIH PARTIJA RESPIRATORNOG SISTEMA</a:t>
            </a:r>
            <a:endParaRPr lang="en-US" sz="2400" u="sng" dirty="0">
              <a:latin typeface="Constantia" panose="020306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E151F-F151-38C8-9129-DA93F40A6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09" y="1568824"/>
            <a:ext cx="3899647" cy="3379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06D6E-68BC-A3CA-D813-BFC0A38BD064}"/>
              </a:ext>
            </a:extLst>
          </p:cNvPr>
          <p:cNvSpPr txBox="1"/>
          <p:nvPr/>
        </p:nvSpPr>
        <p:spPr>
          <a:xfrm>
            <a:off x="6185646" y="1864659"/>
            <a:ext cx="319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NOSNI ISCEDAK?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9762F-97D8-9E91-4CDC-B3A98BFB5909}"/>
              </a:ext>
            </a:extLst>
          </p:cNvPr>
          <p:cNvSpPr txBox="1"/>
          <p:nvPr/>
        </p:nvSpPr>
        <p:spPr>
          <a:xfrm>
            <a:off x="6185646" y="2501153"/>
            <a:ext cx="319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KAŠALJ?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58833-9BDB-D384-5428-A80921FEA615}"/>
              </a:ext>
            </a:extLst>
          </p:cNvPr>
          <p:cNvSpPr txBox="1"/>
          <p:nvPr/>
        </p:nvSpPr>
        <p:spPr>
          <a:xfrm>
            <a:off x="6248399" y="3169913"/>
            <a:ext cx="319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OTOCI, POVREDE?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D30AB-2B15-6CEE-7EC7-62D2A3FB68E9}"/>
              </a:ext>
            </a:extLst>
          </p:cNvPr>
          <p:cNvSpPr txBox="1"/>
          <p:nvPr/>
        </p:nvSpPr>
        <p:spPr>
          <a:xfrm>
            <a:off x="6391835" y="4475167"/>
            <a:ext cx="319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INTENZITET EKSPIRIRANOG VAZDUHA?</a:t>
            </a:r>
            <a:endParaRPr lang="en-US" dirty="0">
              <a:latin typeface="Constantia" panose="020306020503060303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B7143F-1DDF-1BDC-0F98-30B230E0F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008">
            <a:off x="2633080" y="3978922"/>
            <a:ext cx="1939191" cy="1939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98EAEB-25E7-95CF-6EA1-EF76D735F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6" flipH="1">
            <a:off x="520193" y="3903649"/>
            <a:ext cx="1939191" cy="19391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0413D8-135B-0D6C-8B14-6CA9DE8604F9}"/>
              </a:ext>
            </a:extLst>
          </p:cNvPr>
          <p:cNvSpPr txBox="1"/>
          <p:nvPr/>
        </p:nvSpPr>
        <p:spPr>
          <a:xfrm>
            <a:off x="6248399" y="3806407"/>
            <a:ext cx="319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Constantia" panose="02030602050306030303" pitchFamily="18" charset="0"/>
              </a:rPr>
              <a:t>GLASNOĆA RESPIRACIJA?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9EDB9E-4FFB-F468-B0B6-C16345F7D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33" y="927292"/>
            <a:ext cx="4650008" cy="4308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28F04-6221-B7A4-029B-A767A3C63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66" y="2226609"/>
            <a:ext cx="2790265" cy="279026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30DB0C-31BF-0F39-2F27-5BD819D342A8}"/>
              </a:ext>
            </a:extLst>
          </p:cNvPr>
          <p:cNvSpPr/>
          <p:nvPr/>
        </p:nvSpPr>
        <p:spPr>
          <a:xfrm>
            <a:off x="5365376" y="3621742"/>
            <a:ext cx="1461247" cy="14253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989A2-8645-FFB3-195E-BAC7D5218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36" y="927292"/>
            <a:ext cx="3362840" cy="437888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ADB3B45-9E78-AB8A-CB79-0D74A3AAEFD7}"/>
              </a:ext>
            </a:extLst>
          </p:cNvPr>
          <p:cNvSpPr/>
          <p:nvPr/>
        </p:nvSpPr>
        <p:spPr>
          <a:xfrm>
            <a:off x="6172199" y="2372605"/>
            <a:ext cx="554621" cy="4232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8CE92-8A36-27D8-025A-88C03C4C257D}"/>
              </a:ext>
            </a:extLst>
          </p:cNvPr>
          <p:cNvSpPr txBox="1"/>
          <p:nvPr/>
        </p:nvSpPr>
        <p:spPr>
          <a:xfrm>
            <a:off x="943583" y="5797685"/>
            <a:ext cx="34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onstantia" panose="02030602050306030303" pitchFamily="18" charset="0"/>
              </a:rPr>
              <a:t>Zdravi sinusi  = timpanija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32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484</Words>
  <Application>Microsoft Office PowerPoint</Application>
  <PresentationFormat>Widescreen</PresentationFormat>
  <Paragraphs>186</Paragraphs>
  <Slides>31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Arial</vt:lpstr>
      <vt:lpstr>Bahnschrift</vt:lpstr>
      <vt:lpstr>Calibri</vt:lpstr>
      <vt:lpstr>Calibri Light</vt:lpstr>
      <vt:lpstr>Constantia</vt:lpstr>
      <vt:lpstr>Google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</dc:creator>
  <cp:lastModifiedBy>Aleksandra</cp:lastModifiedBy>
  <cp:revision>20</cp:revision>
  <dcterms:created xsi:type="dcterms:W3CDTF">2024-10-23T08:09:04Z</dcterms:created>
  <dcterms:modified xsi:type="dcterms:W3CDTF">2024-11-01T08:03:42Z</dcterms:modified>
</cp:coreProperties>
</file>